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sldIdLst>
    <p:sldId id="256" r:id="rId4"/>
    <p:sldId id="257" r:id="rId5"/>
    <p:sldId id="258"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7" r:id="rId20"/>
    <p:sldId id="282" r:id="rId21"/>
    <p:sldId id="274" r:id="rId22"/>
    <p:sldId id="275" r:id="rId23"/>
    <p:sldId id="276" r:id="rId24"/>
    <p:sldId id="281" r:id="rId25"/>
    <p:sldId id="278" r:id="rId26"/>
    <p:sldId id="279" r:id="rId27"/>
    <p:sldId id="280" r:id="rId28"/>
  </p:sldIdLst>
  <p:sldSz cx="12192000" cy="6858000"/>
  <p:notesSz cx="7010400" cy="9296400"/>
  <p:custDataLst>
    <p:tags r:id="rId2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rjit Gill" initials="HG" lastIdx="4" clrIdx="0">
    <p:extLst>
      <p:ext uri="{19B8F6BF-5375-455C-9EA6-DF929625EA0E}">
        <p15:presenceInfo xmlns:p15="http://schemas.microsoft.com/office/powerpoint/2012/main" userId="S-1-5-21-270297789-1519333254-3223569487-3766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4" autoAdjust="0"/>
    <p:restoredTop sz="94660"/>
  </p:normalViewPr>
  <p:slideViewPr>
    <p:cSldViewPr snapToGrid="0" showGuides="1">
      <p:cViewPr varScale="1">
        <p:scale>
          <a:sx n="98" d="100"/>
          <a:sy n="98" d="100"/>
        </p:scale>
        <p:origin x="162"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1.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commentAuthors" Target="commentAuthors.xml"/><Relationship Id="rId8"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48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Slide Number Placeholder 5"/>
          <p:cNvSpPr>
            <a:spLocks noGrp="1"/>
          </p:cNvSpPr>
          <p:nvPr>
            <p:ph type="sldNum" sz="quarter" idx="12"/>
          </p:nvPr>
        </p:nvSpPr>
        <p:spPr>
          <a:xfrm>
            <a:off x="9448800" y="6527928"/>
            <a:ext cx="2743200" cy="365125"/>
          </a:xfrm>
        </p:spPr>
        <p:txBody>
          <a:bodyPr/>
          <a:lstStyle>
            <a:lvl1pPr>
              <a:defRPr>
                <a:solidFill>
                  <a:schemeClr val="bg1"/>
                </a:solidFill>
              </a:defRPr>
            </a:lvl1pPr>
          </a:lstStyle>
          <a:p>
            <a:fld id="{7F8D9600-95B3-4AA1-8C44-90C604F9FECE}" type="slidenum">
              <a:rPr lang="en-US" smtClean="0"/>
              <a:pPr/>
              <a:t>‹#›</a:t>
            </a:fld>
            <a:endParaRPr lang="en-US" dirty="0"/>
          </a:p>
        </p:txBody>
      </p:sp>
    </p:spTree>
    <p:extLst>
      <p:ext uri="{BB962C8B-B14F-4D97-AF65-F5344CB8AC3E}">
        <p14:creationId xmlns:p14="http://schemas.microsoft.com/office/powerpoint/2010/main" val="2824946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306679"/>
          </a:xfrm>
        </p:spPr>
        <p:txBody>
          <a:bodyPr>
            <a:normAutofit/>
          </a:bodyPr>
          <a:lstStyle>
            <a:lvl1pPr>
              <a:defRPr sz="3200" b="1" u="sng" baseline="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838200" y="855241"/>
            <a:ext cx="10515600" cy="4351338"/>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400" baseline="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9376492" y="6596836"/>
            <a:ext cx="2743200" cy="365125"/>
          </a:xfrm>
        </p:spPr>
        <p:txBody>
          <a:bodyPr/>
          <a:lstStyle>
            <a:lvl1pPr>
              <a:defRPr>
                <a:solidFill>
                  <a:schemeClr val="bg1"/>
                </a:solidFill>
              </a:defRPr>
            </a:lvl1pPr>
          </a:lstStyle>
          <a:p>
            <a:fld id="{7F8D9600-95B3-4AA1-8C44-90C604F9FECE}" type="slidenum">
              <a:rPr lang="en-US" smtClean="0"/>
              <a:pPr/>
              <a:t>‹#›</a:t>
            </a:fld>
            <a:endParaRPr lang="en-US" dirty="0"/>
          </a:p>
        </p:txBody>
      </p:sp>
    </p:spTree>
    <p:extLst>
      <p:ext uri="{BB962C8B-B14F-4D97-AF65-F5344CB8AC3E}">
        <p14:creationId xmlns:p14="http://schemas.microsoft.com/office/powerpoint/2010/main" val="1441476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5" name="Slide Number Placeholder 4"/>
          <p:cNvSpPr>
            <a:spLocks noGrp="1"/>
          </p:cNvSpPr>
          <p:nvPr>
            <p:ph type="sldNum" sz="quarter" idx="12"/>
          </p:nvPr>
        </p:nvSpPr>
        <p:spPr>
          <a:xfrm>
            <a:off x="9955764" y="6570950"/>
            <a:ext cx="2153816" cy="417674"/>
          </a:xfrm>
        </p:spPr>
        <p:txBody>
          <a:bodyPr/>
          <a:lstStyle>
            <a:lvl1pPr>
              <a:defRPr>
                <a:solidFill>
                  <a:schemeClr val="bg1"/>
                </a:solidFill>
              </a:defRPr>
            </a:lvl1pPr>
          </a:lstStyle>
          <a:p>
            <a:fld id="{7F8D9600-95B3-4AA1-8C44-90C604F9FECE}" type="slidenum">
              <a:rPr lang="en-US" smtClean="0"/>
              <a:pPr/>
              <a:t>‹#›</a:t>
            </a:fld>
            <a:endParaRPr lang="en-US" dirty="0"/>
          </a:p>
        </p:txBody>
      </p:sp>
    </p:spTree>
    <p:extLst>
      <p:ext uri="{BB962C8B-B14F-4D97-AF65-F5344CB8AC3E}">
        <p14:creationId xmlns:p14="http://schemas.microsoft.com/office/powerpoint/2010/main" val="178457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17801F03-6AA8-4A49-8F36-EECDA5F938C5}" type="datetimeFigureOut">
              <a:rPr lang="en-US" smtClean="0"/>
              <a:t>3/23/2026</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10038184" y="6538912"/>
            <a:ext cx="2153816" cy="417674"/>
          </a:xfrm>
        </p:spPr>
        <p:txBody>
          <a:bodyPr/>
          <a:lstStyle>
            <a:lvl1pPr>
              <a:defRPr>
                <a:solidFill>
                  <a:schemeClr val="bg1"/>
                </a:solidFill>
              </a:defRPr>
            </a:lvl1pPr>
          </a:lstStyle>
          <a:p>
            <a:fld id="{7F8D9600-95B3-4AA1-8C44-90C604F9FECE}" type="slidenum">
              <a:rPr lang="en-US" smtClean="0"/>
              <a:pPr/>
              <a:t>‹#›</a:t>
            </a:fld>
            <a:endParaRPr lang="en-US" dirty="0"/>
          </a:p>
        </p:txBody>
      </p:sp>
    </p:spTree>
    <p:extLst>
      <p:ext uri="{BB962C8B-B14F-4D97-AF65-F5344CB8AC3E}">
        <p14:creationId xmlns:p14="http://schemas.microsoft.com/office/powerpoint/2010/main" val="113884244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28801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87824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10019522" y="6598948"/>
            <a:ext cx="2153816" cy="417674"/>
          </a:xfrm>
          <a:prstGeom prst="rect">
            <a:avLst/>
          </a:prstGeom>
        </p:spPr>
        <p:txBody>
          <a:bodyPr vert="horz" lIns="91440" tIns="45720" rIns="91440" bIns="45720" rtlCol="0" anchor="ctr"/>
          <a:lstStyle>
            <a:lvl1pPr algn="r">
              <a:defRPr sz="1200">
                <a:solidFill>
                  <a:schemeClr val="tx1">
                    <a:tint val="75000"/>
                  </a:schemeClr>
                </a:solidFill>
              </a:defRPr>
            </a:lvl1pPr>
          </a:lstStyle>
          <a:p>
            <a:fld id="{7F8D9600-95B3-4AA1-8C44-90C604F9FECE}" type="slidenum">
              <a:rPr lang="en-US" smtClean="0"/>
              <a:t>‹#›</a:t>
            </a:fld>
            <a:endParaRPr lang="en-US"/>
          </a:p>
        </p:txBody>
      </p:sp>
      <p:pic>
        <p:nvPicPr>
          <p:cNvPr id="5" name="Picture 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8083" y="6045072"/>
            <a:ext cx="12230083" cy="921131"/>
          </a:xfrm>
          <a:prstGeom prst="rect">
            <a:avLst/>
          </a:prstGeom>
        </p:spPr>
      </p:pic>
    </p:spTree>
    <p:extLst>
      <p:ext uri="{BB962C8B-B14F-4D97-AF65-F5344CB8AC3E}">
        <p14:creationId xmlns:p14="http://schemas.microsoft.com/office/powerpoint/2010/main" val="35670047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5" r:id="rId4"/>
  </p:sldLayoutIdLst>
  <p:txStyles>
    <p:titleStyle>
      <a:lvl1pPr algn="l" defTabSz="914400" rtl="0" eaLnBrk="1" latinLnBrk="0" hangingPunct="1">
        <a:lnSpc>
          <a:spcPct val="90000"/>
        </a:lnSpc>
        <a:spcBef>
          <a:spcPct val="0"/>
        </a:spcBef>
        <a:buNone/>
        <a:defRPr sz="3200" b="1" u="sng"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 Id="rId5" Type="http://schemas.openxmlformats.org/officeDocument/2006/relationships/image" Target="../media/image13.emf"/><Relationship Id="rId4" Type="http://schemas.openxmlformats.org/officeDocument/2006/relationships/image" Target="../media/image12.emf"/></Relationships>
</file>

<file path=ppt/slides/_rels/slide1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605" y="0"/>
            <a:ext cx="12453210" cy="7004054"/>
          </a:xfrm>
          <a:prstGeom prst="rect">
            <a:avLst/>
          </a:prstGeom>
        </p:spPr>
      </p:pic>
      <p:sp>
        <p:nvSpPr>
          <p:cNvPr id="2" name="Title 1"/>
          <p:cNvSpPr>
            <a:spLocks noGrp="1"/>
          </p:cNvSpPr>
          <p:nvPr>
            <p:ph type="ctrTitle"/>
          </p:nvPr>
        </p:nvSpPr>
        <p:spPr>
          <a:xfrm>
            <a:off x="1524000" y="1323584"/>
            <a:ext cx="9144000" cy="955299"/>
          </a:xfrm>
        </p:spPr>
        <p:txBody>
          <a:bodyPr>
            <a:normAutofit fontScale="90000"/>
          </a:bodyPr>
          <a:lstStyle/>
          <a:p>
            <a:r>
              <a:rPr lang="en-US" sz="4400" u="none" dirty="0"/>
              <a:t>Aquatic Services and Facilities Strategy – Stage 3</a:t>
            </a:r>
          </a:p>
        </p:txBody>
      </p:sp>
      <p:sp>
        <p:nvSpPr>
          <p:cNvPr id="3" name="Subtitle 2"/>
          <p:cNvSpPr>
            <a:spLocks noGrp="1"/>
          </p:cNvSpPr>
          <p:nvPr>
            <p:ph type="subTitle" idx="1"/>
          </p:nvPr>
        </p:nvSpPr>
        <p:spPr>
          <a:xfrm>
            <a:off x="1524000" y="2774158"/>
            <a:ext cx="9144000" cy="1655762"/>
          </a:xfrm>
        </p:spPr>
        <p:txBody>
          <a:bodyPr>
            <a:normAutofit/>
          </a:bodyPr>
          <a:lstStyle/>
          <a:p>
            <a:r>
              <a:rPr lang="en-US" sz="2800" dirty="0"/>
              <a:t>Council Meeting</a:t>
            </a:r>
          </a:p>
          <a:p>
            <a:r>
              <a:rPr lang="en-US" sz="2800" dirty="0"/>
              <a:t>March 10, 2026</a:t>
            </a:r>
          </a:p>
          <a:p>
            <a:r>
              <a:rPr lang="en-US" sz="2800" dirty="0"/>
              <a:t>Parks, Recreation and Culture </a:t>
            </a:r>
          </a:p>
        </p:txBody>
      </p:sp>
    </p:spTree>
    <p:extLst>
      <p:ext uri="{BB962C8B-B14F-4D97-AF65-F5344CB8AC3E}">
        <p14:creationId xmlns:p14="http://schemas.microsoft.com/office/powerpoint/2010/main" val="1313122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200482"/>
          </a:xfrm>
        </p:spPr>
        <p:txBody>
          <a:bodyPr>
            <a:noAutofit/>
          </a:bodyPr>
          <a:lstStyle/>
          <a:p>
            <a:r>
              <a:rPr lang="en-US" sz="4400" u="none" dirty="0"/>
              <a:t>PURPOSE</a:t>
            </a:r>
          </a:p>
        </p:txBody>
      </p:sp>
      <p:sp>
        <p:nvSpPr>
          <p:cNvPr id="3" name="Content Placeholder 2"/>
          <p:cNvSpPr>
            <a:spLocks noGrp="1"/>
          </p:cNvSpPr>
          <p:nvPr>
            <p:ph idx="1"/>
          </p:nvPr>
        </p:nvSpPr>
        <p:spPr>
          <a:xfrm>
            <a:off x="838200" y="901797"/>
            <a:ext cx="10515600" cy="5395307"/>
          </a:xfrm>
        </p:spPr>
        <p:txBody>
          <a:bodyPr>
            <a:normAutofit/>
          </a:bodyPr>
          <a:lstStyle/>
          <a:p>
            <a:pPr marL="0" indent="0">
              <a:buNone/>
            </a:pPr>
            <a:r>
              <a:rPr lang="en-US" sz="2800" dirty="0"/>
              <a:t>To provide Council with the Aquatic Services and Facility Strategy – Stage 3 Draft Strategy and seek approval to undertake further community consultation before presenting Stage 4 Final Strategy for Council’s consideration.</a:t>
            </a:r>
          </a:p>
        </p:txBody>
      </p:sp>
    </p:spTree>
    <p:extLst>
      <p:ext uri="{BB962C8B-B14F-4D97-AF65-F5344CB8AC3E}">
        <p14:creationId xmlns:p14="http://schemas.microsoft.com/office/powerpoint/2010/main" val="2797813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u="none" dirty="0"/>
              <a:t>SUMMARY OF THE ISSUE</a:t>
            </a:r>
          </a:p>
        </p:txBody>
      </p:sp>
      <p:sp>
        <p:nvSpPr>
          <p:cNvPr id="3" name="Content Placeholder 2"/>
          <p:cNvSpPr>
            <a:spLocks noGrp="1"/>
          </p:cNvSpPr>
          <p:nvPr>
            <p:ph idx="1"/>
          </p:nvPr>
        </p:nvSpPr>
        <p:spPr>
          <a:xfrm>
            <a:off x="838200" y="1143001"/>
            <a:ext cx="10515600" cy="4876800"/>
          </a:xfrm>
        </p:spPr>
        <p:txBody>
          <a:bodyPr>
            <a:normAutofit fontScale="92500" lnSpcReduction="20000"/>
          </a:bodyPr>
          <a:lstStyle/>
          <a:p>
            <a:pPr marL="0" indent="0">
              <a:buNone/>
            </a:pPr>
            <a:r>
              <a:rPr lang="en-US" sz="2800" dirty="0"/>
              <a:t>Council’s 2022 – 2026 Strategic Plan identified the need to develop an Aquatic Services and Facilities Strategy (Strategy) to study the current and future needs for aquatic services, including required investments in existing and potentially new infrastructure.</a:t>
            </a:r>
          </a:p>
          <a:p>
            <a:pPr marL="0" indent="0">
              <a:buNone/>
            </a:pPr>
            <a:endParaRPr lang="en-US" sz="2800" dirty="0"/>
          </a:p>
          <a:p>
            <a:pPr marL="0" indent="0">
              <a:buNone/>
            </a:pPr>
            <a:r>
              <a:rPr lang="en-US" sz="2800" dirty="0"/>
              <a:t>Development of the Strategy enables the City of Abbotsford (City) to consider the support of aquatic services and related facilities in Abbotsford. </a:t>
            </a:r>
          </a:p>
          <a:p>
            <a:pPr marL="0" indent="0">
              <a:buNone/>
            </a:pPr>
            <a:endParaRPr lang="en-CA" sz="2800" dirty="0"/>
          </a:p>
          <a:p>
            <a:pPr marL="0" indent="0">
              <a:buNone/>
            </a:pPr>
            <a:r>
              <a:rPr lang="en-CA" sz="2800" dirty="0"/>
              <a:t>This Stage 3 Draft Strategy builds on the comprehensive research and community input gathered after Stage 2 and offers a framework for how the City can respond to current aging facilities, meet future demand, and create and sustain a modern, inclusive aquatic system over the next 20 years.</a:t>
            </a:r>
            <a:endParaRPr lang="en-US" sz="2800" dirty="0"/>
          </a:p>
          <a:p>
            <a:endParaRPr lang="en-US" sz="2800" dirty="0"/>
          </a:p>
        </p:txBody>
      </p:sp>
    </p:spTree>
    <p:extLst>
      <p:ext uri="{BB962C8B-B14F-4D97-AF65-F5344CB8AC3E}">
        <p14:creationId xmlns:p14="http://schemas.microsoft.com/office/powerpoint/2010/main" val="104717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D7C66699-B945-52E8-FAC1-1DE1A578B7B8}"/>
              </a:ext>
            </a:extLst>
          </p:cNvPr>
          <p:cNvSpPr txBox="1">
            <a:spLocks/>
          </p:cNvSpPr>
          <p:nvPr/>
        </p:nvSpPr>
        <p:spPr>
          <a:xfrm>
            <a:off x="857249" y="1127051"/>
            <a:ext cx="10515600" cy="50499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baseline="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Font typeface="Arial" panose="020B0604020202020204" pitchFamily="34" charset="0"/>
              <a:buNone/>
            </a:pPr>
            <a:r>
              <a:rPr lang="en-CA" dirty="0"/>
              <a:t>Abbotsford’s aquatic facilities are well used and deeply valued. </a:t>
            </a:r>
          </a:p>
          <a:p>
            <a:pPr marL="0" indent="0" fontAlgn="base">
              <a:buFont typeface="Arial" panose="020B0604020202020204" pitchFamily="34" charset="0"/>
              <a:buNone/>
            </a:pPr>
            <a:r>
              <a:rPr lang="en-CA" dirty="0"/>
              <a:t>However, the infrastructure that supports these experiences is aging and under increasing strain and associated maintenance.</a:t>
            </a:r>
          </a:p>
          <a:p>
            <a:pPr marL="0" indent="0" fontAlgn="base">
              <a:buFont typeface="Arial" panose="020B0604020202020204" pitchFamily="34" charset="0"/>
              <a:buNone/>
            </a:pPr>
            <a:r>
              <a:rPr lang="en-CA" dirty="0"/>
              <a:t>ARC and MRC Pools, along with Centennial Outdoor Pool, are facing lifecycle issues that will necessitate significant capital works to maintain these amenities, while not necessarily increasing capacity.</a:t>
            </a:r>
            <a:endParaRPr lang="en-US" dirty="0"/>
          </a:p>
          <a:p>
            <a:pPr marL="0" indent="0" fontAlgn="base">
              <a:buFont typeface="Arial" panose="020B0604020202020204" pitchFamily="34" charset="0"/>
              <a:buNone/>
            </a:pPr>
            <a:r>
              <a:rPr lang="en-CA" dirty="0"/>
              <a:t>At the same time, population growth, demographic shifts, and rising demand for flexible, unstructured aquatic programs are intensifying pressure on these facilities.</a:t>
            </a:r>
            <a:endParaRPr lang="en-US" dirty="0"/>
          </a:p>
          <a:p>
            <a:pPr marL="0" indent="0">
              <a:buFont typeface="Arial" panose="020B0604020202020204" pitchFamily="34" charset="0"/>
              <a:buNone/>
            </a:pPr>
            <a:endParaRPr lang="en-US" dirty="0"/>
          </a:p>
        </p:txBody>
      </p:sp>
      <p:sp>
        <p:nvSpPr>
          <p:cNvPr id="5" name="Title 1">
            <a:extLst>
              <a:ext uri="{FF2B5EF4-FFF2-40B4-BE49-F238E27FC236}">
                <a16:creationId xmlns:a16="http://schemas.microsoft.com/office/drawing/2014/main" id="{664CE040-DC02-9E55-5E8A-29769417D965}"/>
              </a:ext>
            </a:extLst>
          </p:cNvPr>
          <p:cNvSpPr txBox="1">
            <a:spLocks/>
          </p:cNvSpPr>
          <p:nvPr/>
        </p:nvSpPr>
        <p:spPr>
          <a:xfrm>
            <a:off x="857249" y="0"/>
            <a:ext cx="965834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u="sng" kern="1200" baseline="0">
                <a:solidFill>
                  <a:schemeClr val="tx1"/>
                </a:solidFill>
                <a:latin typeface="Arial" panose="020B0604020202020204" pitchFamily="34" charset="0"/>
                <a:ea typeface="+mj-ea"/>
                <a:cs typeface="Arial" panose="020B0604020202020204" pitchFamily="34" charset="0"/>
              </a:defRPr>
            </a:lvl1pPr>
          </a:lstStyle>
          <a:p>
            <a:r>
              <a:rPr lang="en-US" sz="4400" u="none" dirty="0"/>
              <a:t>CONTEXT</a:t>
            </a:r>
          </a:p>
        </p:txBody>
      </p:sp>
    </p:spTree>
    <p:extLst>
      <p:ext uri="{BB962C8B-B14F-4D97-AF65-F5344CB8AC3E}">
        <p14:creationId xmlns:p14="http://schemas.microsoft.com/office/powerpoint/2010/main" val="612304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C7879B-F24A-B54E-F484-86D996B5559A}"/>
              </a:ext>
            </a:extLst>
          </p:cNvPr>
          <p:cNvSpPr>
            <a:spLocks noGrp="1"/>
          </p:cNvSpPr>
          <p:nvPr>
            <p:ph idx="1"/>
          </p:nvPr>
        </p:nvSpPr>
        <p:spPr>
          <a:xfrm>
            <a:off x="838200" y="1148316"/>
            <a:ext cx="10515600" cy="4058262"/>
          </a:xfrm>
        </p:spPr>
        <p:txBody>
          <a:bodyPr/>
          <a:lstStyle/>
          <a:p>
            <a:pPr marL="0" indent="0" fontAlgn="base">
              <a:buNone/>
            </a:pPr>
            <a:r>
              <a:rPr lang="en-CA" dirty="0"/>
              <a:t>At the July 22, 2025 Regular Meeting, Council directed staff to undertake community consultation for the proposed approaches to service level, facility number and locations through a centralized or decentralized model, facility use intentions, timeline and sequence for significant directions potentially arising from the approval and implementation of the Strategy.</a:t>
            </a:r>
            <a:endParaRPr lang="en-US" dirty="0"/>
          </a:p>
          <a:p>
            <a:pPr marL="0" indent="0" fontAlgn="base">
              <a:buNone/>
            </a:pPr>
            <a:r>
              <a:rPr lang="en-CA" dirty="0"/>
              <a:t>Based on data provided, projected demand by 2045 from population growth alone would require the City to provide for 710,000 annual swims to sustain the existing service level.</a:t>
            </a:r>
          </a:p>
          <a:p>
            <a:pPr marL="0" indent="0" fontAlgn="base">
              <a:buNone/>
            </a:pPr>
            <a:r>
              <a:rPr lang="en-CA" dirty="0"/>
              <a:t>Staff have gathered the community’s input, concluded the consultation process and are providing the Draft Strategy for Council’s review.</a:t>
            </a:r>
            <a:endParaRPr lang="en-US" dirty="0"/>
          </a:p>
        </p:txBody>
      </p:sp>
      <p:sp>
        <p:nvSpPr>
          <p:cNvPr id="4" name="Title 1">
            <a:extLst>
              <a:ext uri="{FF2B5EF4-FFF2-40B4-BE49-F238E27FC236}">
                <a16:creationId xmlns:a16="http://schemas.microsoft.com/office/drawing/2014/main" id="{336FFE47-A4D6-2328-DE8A-73909B53C856}"/>
              </a:ext>
            </a:extLst>
          </p:cNvPr>
          <p:cNvSpPr txBox="1">
            <a:spLocks/>
          </p:cNvSpPr>
          <p:nvPr/>
        </p:nvSpPr>
        <p:spPr>
          <a:xfrm>
            <a:off x="857249" y="0"/>
            <a:ext cx="965834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u="sng" kern="1200" baseline="0">
                <a:solidFill>
                  <a:schemeClr val="tx1"/>
                </a:solidFill>
                <a:latin typeface="Arial" panose="020B0604020202020204" pitchFamily="34" charset="0"/>
                <a:ea typeface="+mj-ea"/>
                <a:cs typeface="Arial" panose="020B0604020202020204" pitchFamily="34" charset="0"/>
              </a:defRPr>
            </a:lvl1pPr>
          </a:lstStyle>
          <a:p>
            <a:r>
              <a:rPr lang="en-US" sz="4400" u="none" dirty="0"/>
              <a:t>BACKGROUND</a:t>
            </a:r>
          </a:p>
        </p:txBody>
      </p:sp>
    </p:spTree>
    <p:extLst>
      <p:ext uri="{BB962C8B-B14F-4D97-AF65-F5344CB8AC3E}">
        <p14:creationId xmlns:p14="http://schemas.microsoft.com/office/powerpoint/2010/main" val="11907187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39FFC5F-BDEE-4C5C-626B-B57E8C270A81}"/>
              </a:ext>
            </a:extLst>
          </p:cNvPr>
          <p:cNvSpPr txBox="1">
            <a:spLocks/>
          </p:cNvSpPr>
          <p:nvPr/>
        </p:nvSpPr>
        <p:spPr>
          <a:xfrm>
            <a:off x="857249" y="0"/>
            <a:ext cx="965834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u="sng" kern="1200" baseline="0">
                <a:solidFill>
                  <a:schemeClr val="tx1"/>
                </a:solidFill>
                <a:latin typeface="Arial" panose="020B0604020202020204" pitchFamily="34" charset="0"/>
                <a:ea typeface="+mj-ea"/>
                <a:cs typeface="Arial" panose="020B0604020202020204" pitchFamily="34" charset="0"/>
              </a:defRPr>
            </a:lvl1pPr>
          </a:lstStyle>
          <a:p>
            <a:r>
              <a:rPr lang="en-US" sz="4400" u="none" dirty="0"/>
              <a:t>DISCUSSION</a:t>
            </a:r>
          </a:p>
        </p:txBody>
      </p:sp>
      <p:pic>
        <p:nvPicPr>
          <p:cNvPr id="7" name="Picture 6">
            <a:extLst>
              <a:ext uri="{FF2B5EF4-FFF2-40B4-BE49-F238E27FC236}">
                <a16:creationId xmlns:a16="http://schemas.microsoft.com/office/drawing/2014/main" id="{CBFBE5B1-FDE2-2F38-D945-8D47B418AF04}"/>
              </a:ext>
            </a:extLst>
          </p:cNvPr>
          <p:cNvPicPr>
            <a:picLocks noChangeAspect="1"/>
          </p:cNvPicPr>
          <p:nvPr/>
        </p:nvPicPr>
        <p:blipFill>
          <a:blip r:embed="rId2"/>
          <a:stretch>
            <a:fillRect/>
          </a:stretch>
        </p:blipFill>
        <p:spPr>
          <a:xfrm>
            <a:off x="6926277" y="1441041"/>
            <a:ext cx="4476014" cy="4353383"/>
          </a:xfrm>
          <a:prstGeom prst="rect">
            <a:avLst/>
          </a:prstGeom>
        </p:spPr>
      </p:pic>
      <p:sp>
        <p:nvSpPr>
          <p:cNvPr id="10" name="Content Placeholder 2">
            <a:extLst>
              <a:ext uri="{FF2B5EF4-FFF2-40B4-BE49-F238E27FC236}">
                <a16:creationId xmlns:a16="http://schemas.microsoft.com/office/drawing/2014/main" id="{2D6DD67E-6E5D-5F3B-8AF5-861105AE6A68}"/>
              </a:ext>
            </a:extLst>
          </p:cNvPr>
          <p:cNvSpPr>
            <a:spLocks noGrp="1"/>
          </p:cNvSpPr>
          <p:nvPr>
            <p:ph idx="1"/>
          </p:nvPr>
        </p:nvSpPr>
        <p:spPr>
          <a:xfrm>
            <a:off x="789709" y="1548534"/>
            <a:ext cx="4675909" cy="4351338"/>
          </a:xfrm>
        </p:spPr>
        <p:txBody>
          <a:bodyPr>
            <a:normAutofit/>
          </a:bodyPr>
          <a:lstStyle/>
          <a:p>
            <a:pPr marL="0" indent="0">
              <a:lnSpc>
                <a:spcPct val="150000"/>
              </a:lnSpc>
              <a:buNone/>
            </a:pPr>
            <a:r>
              <a:rPr lang="en-US" dirty="0"/>
              <a:t>Process Update</a:t>
            </a:r>
          </a:p>
          <a:p>
            <a:pPr marL="0" indent="0">
              <a:lnSpc>
                <a:spcPct val="150000"/>
              </a:lnSpc>
              <a:buNone/>
            </a:pPr>
            <a:r>
              <a:rPr lang="en-US" dirty="0"/>
              <a:t>Strategy Recap</a:t>
            </a:r>
          </a:p>
          <a:p>
            <a:pPr marL="0" indent="0">
              <a:lnSpc>
                <a:spcPct val="150000"/>
              </a:lnSpc>
              <a:buNone/>
            </a:pPr>
            <a:r>
              <a:rPr lang="en-US" dirty="0"/>
              <a:t>Community Feedback</a:t>
            </a:r>
          </a:p>
          <a:p>
            <a:pPr marL="0" indent="0">
              <a:lnSpc>
                <a:spcPct val="150000"/>
              </a:lnSpc>
              <a:buNone/>
            </a:pPr>
            <a:r>
              <a:rPr lang="en-US" dirty="0"/>
              <a:t>Strategy Direction</a:t>
            </a:r>
          </a:p>
          <a:p>
            <a:pPr marL="0" indent="0">
              <a:lnSpc>
                <a:spcPct val="150000"/>
              </a:lnSpc>
              <a:buNone/>
            </a:pPr>
            <a:r>
              <a:rPr lang="en-US" dirty="0"/>
              <a:t>Next Steps</a:t>
            </a:r>
          </a:p>
          <a:p>
            <a:pPr marL="514350" indent="-514350">
              <a:buFont typeface="+mj-lt"/>
              <a:buAutoNum type="arabicPeriod"/>
            </a:pPr>
            <a:endParaRPr lang="en-US" dirty="0"/>
          </a:p>
          <a:p>
            <a:pPr marL="514350" indent="-514350">
              <a:buFont typeface="+mj-lt"/>
              <a:buAutoNum type="arabicPeriod"/>
            </a:pPr>
            <a:endParaRPr lang="en-US" dirty="0"/>
          </a:p>
        </p:txBody>
      </p:sp>
    </p:spTree>
    <p:extLst>
      <p:ext uri="{BB962C8B-B14F-4D97-AF65-F5344CB8AC3E}">
        <p14:creationId xmlns:p14="http://schemas.microsoft.com/office/powerpoint/2010/main" val="1683425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8C8FE08-CEF6-140C-4902-E0F84555C81C}"/>
              </a:ext>
            </a:extLst>
          </p:cNvPr>
          <p:cNvSpPr txBox="1">
            <a:spLocks/>
          </p:cNvSpPr>
          <p:nvPr/>
        </p:nvSpPr>
        <p:spPr>
          <a:xfrm>
            <a:off x="857249" y="0"/>
            <a:ext cx="965834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u="sng" kern="1200" baseline="0">
                <a:solidFill>
                  <a:schemeClr val="tx1"/>
                </a:solidFill>
                <a:latin typeface="Arial" panose="020B0604020202020204" pitchFamily="34" charset="0"/>
                <a:ea typeface="+mj-ea"/>
                <a:cs typeface="Arial" panose="020B0604020202020204" pitchFamily="34" charset="0"/>
              </a:defRPr>
            </a:lvl1pPr>
          </a:lstStyle>
          <a:p>
            <a:r>
              <a:rPr lang="en-US" sz="4400" u="none" dirty="0"/>
              <a:t>PROCESS UPDATE</a:t>
            </a:r>
          </a:p>
        </p:txBody>
      </p:sp>
      <p:pic>
        <p:nvPicPr>
          <p:cNvPr id="8" name="Picture 7">
            <a:extLst>
              <a:ext uri="{FF2B5EF4-FFF2-40B4-BE49-F238E27FC236}">
                <a16:creationId xmlns:a16="http://schemas.microsoft.com/office/drawing/2014/main" id="{03CD297B-4821-92BB-02FC-BE7992E9E94F}"/>
              </a:ext>
            </a:extLst>
          </p:cNvPr>
          <p:cNvPicPr>
            <a:picLocks noChangeAspect="1"/>
          </p:cNvPicPr>
          <p:nvPr/>
        </p:nvPicPr>
        <p:blipFill>
          <a:blip r:embed="rId2"/>
          <a:stretch>
            <a:fillRect/>
          </a:stretch>
        </p:blipFill>
        <p:spPr>
          <a:xfrm>
            <a:off x="1685488" y="1177341"/>
            <a:ext cx="8830112" cy="4868360"/>
          </a:xfrm>
          <a:prstGeom prst="rect">
            <a:avLst/>
          </a:prstGeom>
        </p:spPr>
      </p:pic>
    </p:spTree>
    <p:extLst>
      <p:ext uri="{BB962C8B-B14F-4D97-AF65-F5344CB8AC3E}">
        <p14:creationId xmlns:p14="http://schemas.microsoft.com/office/powerpoint/2010/main" val="30639867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AC74FB0-40C7-A0FC-F5B5-7D109B3A8F0D}"/>
              </a:ext>
            </a:extLst>
          </p:cNvPr>
          <p:cNvSpPr txBox="1">
            <a:spLocks/>
          </p:cNvSpPr>
          <p:nvPr/>
        </p:nvSpPr>
        <p:spPr>
          <a:xfrm>
            <a:off x="857249" y="0"/>
            <a:ext cx="965834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u="sng" kern="1200" baseline="0">
                <a:solidFill>
                  <a:schemeClr val="tx1"/>
                </a:solidFill>
                <a:latin typeface="Arial" panose="020B0604020202020204" pitchFamily="34" charset="0"/>
                <a:ea typeface="+mj-ea"/>
                <a:cs typeface="Arial" panose="020B0604020202020204" pitchFamily="34" charset="0"/>
              </a:defRPr>
            </a:lvl1pPr>
          </a:lstStyle>
          <a:p>
            <a:r>
              <a:rPr lang="en-US" sz="4400" u="none" dirty="0"/>
              <a:t>STRATEGY RECAP</a:t>
            </a:r>
          </a:p>
        </p:txBody>
      </p:sp>
      <p:sp>
        <p:nvSpPr>
          <p:cNvPr id="8" name="TextBox 7">
            <a:extLst>
              <a:ext uri="{FF2B5EF4-FFF2-40B4-BE49-F238E27FC236}">
                <a16:creationId xmlns:a16="http://schemas.microsoft.com/office/drawing/2014/main" id="{75BD04E1-E0ED-8D8F-1B1E-9F2F32D14136}"/>
              </a:ext>
            </a:extLst>
          </p:cNvPr>
          <p:cNvSpPr txBox="1"/>
          <p:nvPr/>
        </p:nvSpPr>
        <p:spPr>
          <a:xfrm>
            <a:off x="844062" y="942263"/>
            <a:ext cx="4962904" cy="461665"/>
          </a:xfrm>
          <a:prstGeom prst="rect">
            <a:avLst/>
          </a:prstGeom>
          <a:noFill/>
        </p:spPr>
        <p:txBody>
          <a:bodyPr wrap="square" rtlCol="0">
            <a:spAutoFit/>
          </a:bodyPr>
          <a:lstStyle/>
          <a:p>
            <a:r>
              <a:rPr lang="en-US" sz="2400" u="sng" dirty="0">
                <a:latin typeface="Arial" panose="020B0604020202020204" pitchFamily="34" charset="0"/>
                <a:cs typeface="Arial" panose="020B0604020202020204" pitchFamily="34" charset="0"/>
              </a:rPr>
              <a:t>Current Aquatic Facility Supply</a:t>
            </a:r>
          </a:p>
        </p:txBody>
      </p:sp>
      <p:pic>
        <p:nvPicPr>
          <p:cNvPr id="9" name="Picture 8" descr="A map of a swimming pool&#10;&#10;AI-generated content may be incorrect.">
            <a:extLst>
              <a:ext uri="{FF2B5EF4-FFF2-40B4-BE49-F238E27FC236}">
                <a16:creationId xmlns:a16="http://schemas.microsoft.com/office/drawing/2014/main" id="{FDF503D4-4D56-9A14-CF82-C6540C6C181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6632" y="1482294"/>
            <a:ext cx="7628736" cy="4274002"/>
          </a:xfrm>
          <a:prstGeom prst="rect">
            <a:avLst/>
          </a:prstGeom>
        </p:spPr>
      </p:pic>
      <p:sp>
        <p:nvSpPr>
          <p:cNvPr id="10" name="TextBox 9">
            <a:extLst>
              <a:ext uri="{FF2B5EF4-FFF2-40B4-BE49-F238E27FC236}">
                <a16:creationId xmlns:a16="http://schemas.microsoft.com/office/drawing/2014/main" id="{7D29A3A9-9CDB-F453-382F-D7B152339024}"/>
              </a:ext>
            </a:extLst>
          </p:cNvPr>
          <p:cNvSpPr txBox="1"/>
          <p:nvPr/>
        </p:nvSpPr>
        <p:spPr>
          <a:xfrm>
            <a:off x="8139547" y="1973481"/>
            <a:ext cx="3851563" cy="3077766"/>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Level of Service: </a:t>
            </a:r>
          </a:p>
          <a:p>
            <a:pPr marL="742950"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BASIC</a:t>
            </a:r>
          </a:p>
          <a:p>
            <a:pPr marL="742950"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~3.5 swims per capita</a:t>
            </a:r>
          </a:p>
          <a:p>
            <a:endParaRPr lang="en-US" sz="1600" dirty="0">
              <a:latin typeface="Arial" panose="020B0604020202020204" pitchFamily="34" charset="0"/>
              <a:cs typeface="Arial" panose="020B0604020202020204" pitchFamily="34" charset="0"/>
            </a:endParaRPr>
          </a:p>
          <a:p>
            <a:r>
              <a:rPr lang="en-US" sz="1600" b="1" dirty="0">
                <a:latin typeface="Arial" panose="020B0604020202020204" pitchFamily="34" charset="0"/>
                <a:cs typeface="Arial" panose="020B0604020202020204" pitchFamily="34" charset="0"/>
              </a:rPr>
              <a:t>System Capacity:</a:t>
            </a:r>
          </a:p>
          <a:p>
            <a:pPr marL="742950"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555,000 annual swims</a:t>
            </a:r>
          </a:p>
          <a:p>
            <a:pPr marL="285750" indent="-28575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r>
              <a:rPr lang="en-US" sz="1600" b="1" dirty="0">
                <a:latin typeface="Arial" panose="020B0604020202020204" pitchFamily="34" charset="0"/>
                <a:cs typeface="Arial" panose="020B0604020202020204" pitchFamily="34" charset="0"/>
              </a:rPr>
              <a:t>Utilization:</a:t>
            </a:r>
          </a:p>
          <a:p>
            <a:pPr marL="742950"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Well utilized, nearing capacity</a:t>
            </a:r>
          </a:p>
          <a:p>
            <a:pPr marL="742950"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101% utilized (system capacity)</a:t>
            </a:r>
          </a:p>
          <a:p>
            <a:pPr marL="742950"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77-98% utilized (booking data)</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6107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38DD684-7511-0539-B7E5-0E64DFA1CD48}"/>
              </a:ext>
            </a:extLst>
          </p:cNvPr>
          <p:cNvSpPr txBox="1">
            <a:spLocks/>
          </p:cNvSpPr>
          <p:nvPr/>
        </p:nvSpPr>
        <p:spPr>
          <a:xfrm>
            <a:off x="857249" y="0"/>
            <a:ext cx="965834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u="sng" kern="1200" baseline="0">
                <a:solidFill>
                  <a:schemeClr val="tx1"/>
                </a:solidFill>
                <a:latin typeface="Arial" panose="020B0604020202020204" pitchFamily="34" charset="0"/>
                <a:ea typeface="+mj-ea"/>
                <a:cs typeface="Arial" panose="020B0604020202020204" pitchFamily="34" charset="0"/>
              </a:defRPr>
            </a:lvl1pPr>
          </a:lstStyle>
          <a:p>
            <a:r>
              <a:rPr lang="en-US" sz="4400" u="none" dirty="0"/>
              <a:t>STRATEGY RECAP</a:t>
            </a:r>
          </a:p>
        </p:txBody>
      </p:sp>
      <p:sp>
        <p:nvSpPr>
          <p:cNvPr id="6" name="TextBox 5">
            <a:extLst>
              <a:ext uri="{FF2B5EF4-FFF2-40B4-BE49-F238E27FC236}">
                <a16:creationId xmlns:a16="http://schemas.microsoft.com/office/drawing/2014/main" id="{3327383E-3D14-89BE-7DB9-3FAC123FD0C2}"/>
              </a:ext>
            </a:extLst>
          </p:cNvPr>
          <p:cNvSpPr txBox="1"/>
          <p:nvPr/>
        </p:nvSpPr>
        <p:spPr>
          <a:xfrm>
            <a:off x="853440" y="956231"/>
            <a:ext cx="4428008" cy="461665"/>
          </a:xfrm>
          <a:prstGeom prst="rect">
            <a:avLst/>
          </a:prstGeom>
          <a:noFill/>
        </p:spPr>
        <p:txBody>
          <a:bodyPr wrap="square" rtlCol="0">
            <a:spAutoFit/>
          </a:bodyPr>
          <a:lstStyle/>
          <a:p>
            <a:r>
              <a:rPr lang="en-US" sz="2400" u="sng" dirty="0">
                <a:latin typeface="Arial" panose="020B0604020202020204" pitchFamily="34" charset="0"/>
                <a:cs typeface="Arial" panose="020B0604020202020204" pitchFamily="34" charset="0"/>
              </a:rPr>
              <a:t>Community Demand Indicators</a:t>
            </a:r>
          </a:p>
        </p:txBody>
      </p:sp>
      <p:sp>
        <p:nvSpPr>
          <p:cNvPr id="10" name="TextBox 9">
            <a:extLst>
              <a:ext uri="{FF2B5EF4-FFF2-40B4-BE49-F238E27FC236}">
                <a16:creationId xmlns:a16="http://schemas.microsoft.com/office/drawing/2014/main" id="{A9162929-56D6-E0C4-BB24-5EB9BB32708A}"/>
              </a:ext>
            </a:extLst>
          </p:cNvPr>
          <p:cNvSpPr txBox="1"/>
          <p:nvPr/>
        </p:nvSpPr>
        <p:spPr>
          <a:xfrm>
            <a:off x="853440" y="1417896"/>
            <a:ext cx="5173287" cy="5324535"/>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City Population and Demographic Changes</a:t>
            </a: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 increase in population by 2043</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The population of adults aged 75+ is expected to increase significantly over the next 20 years alongside broader shift from younger age groups (1–29 years) toward middle-aged cohorts (30–54 years).</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Recreation Trends:</a:t>
            </a: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Increasing preference for unstructured, informal activities over organized sport</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Increasing reliance on aquatic (and recreation) facilities for social connections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Growing need for aquatic facilities to support fitness and wellness, rehabilitation and therapy and skill development</a:t>
            </a:r>
          </a:p>
          <a:p>
            <a:pPr marL="285750" indent="-28575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FE7CB4EC-5E82-B7C4-C9BE-040F8F961CA2}"/>
              </a:ext>
            </a:extLst>
          </p:cNvPr>
          <p:cNvSpPr txBox="1"/>
          <p:nvPr/>
        </p:nvSpPr>
        <p:spPr>
          <a:xfrm>
            <a:off x="6407729" y="1417896"/>
            <a:ext cx="5541817" cy="2554545"/>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Community Needs and Aspirations:</a:t>
            </a: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Demand for additional (and enhanced) aquatic facilities and improved access to drop-in activities and learn to swim programs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Existing facilities should be updated to address accessibility and equity for residents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Current system of facilities are well utilized and liked by the community </a:t>
            </a:r>
          </a:p>
          <a:p>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4091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2428B84-2B93-054D-D6AB-3A9CF1ED898B}"/>
              </a:ext>
            </a:extLst>
          </p:cNvPr>
          <p:cNvPicPr>
            <a:picLocks noChangeAspect="1"/>
          </p:cNvPicPr>
          <p:nvPr/>
        </p:nvPicPr>
        <p:blipFill>
          <a:blip r:embed="rId2"/>
          <a:stretch>
            <a:fillRect/>
          </a:stretch>
        </p:blipFill>
        <p:spPr>
          <a:xfrm>
            <a:off x="1209675" y="1048204"/>
            <a:ext cx="9087546" cy="5176780"/>
          </a:xfrm>
          <a:prstGeom prst="rect">
            <a:avLst/>
          </a:prstGeom>
        </p:spPr>
      </p:pic>
      <p:sp>
        <p:nvSpPr>
          <p:cNvPr id="5" name="Title 1">
            <a:extLst>
              <a:ext uri="{FF2B5EF4-FFF2-40B4-BE49-F238E27FC236}">
                <a16:creationId xmlns:a16="http://schemas.microsoft.com/office/drawing/2014/main" id="{32D5FDA3-972E-5B2D-0FEA-B6F2257C21B7}"/>
              </a:ext>
            </a:extLst>
          </p:cNvPr>
          <p:cNvSpPr txBox="1">
            <a:spLocks/>
          </p:cNvSpPr>
          <p:nvPr/>
        </p:nvSpPr>
        <p:spPr>
          <a:xfrm>
            <a:off x="857249" y="0"/>
            <a:ext cx="965834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u="sng" kern="1200" baseline="0">
                <a:solidFill>
                  <a:schemeClr val="tx1"/>
                </a:solidFill>
                <a:latin typeface="Arial" panose="020B0604020202020204" pitchFamily="34" charset="0"/>
                <a:ea typeface="+mj-ea"/>
                <a:cs typeface="Arial" panose="020B0604020202020204" pitchFamily="34" charset="0"/>
              </a:defRPr>
            </a:lvl1pPr>
          </a:lstStyle>
          <a:p>
            <a:r>
              <a:rPr lang="en-US" sz="4400" u="none" dirty="0"/>
              <a:t>STRATEGY RECAP</a:t>
            </a:r>
          </a:p>
        </p:txBody>
      </p:sp>
      <p:sp>
        <p:nvSpPr>
          <p:cNvPr id="8" name="TextBox 7">
            <a:extLst>
              <a:ext uri="{FF2B5EF4-FFF2-40B4-BE49-F238E27FC236}">
                <a16:creationId xmlns:a16="http://schemas.microsoft.com/office/drawing/2014/main" id="{B6D58811-BFE3-69C0-3501-D93C644FF688}"/>
              </a:ext>
            </a:extLst>
          </p:cNvPr>
          <p:cNvSpPr txBox="1"/>
          <p:nvPr/>
        </p:nvSpPr>
        <p:spPr>
          <a:xfrm>
            <a:off x="813916" y="956231"/>
            <a:ext cx="2959298" cy="461665"/>
          </a:xfrm>
          <a:prstGeom prst="rect">
            <a:avLst/>
          </a:prstGeom>
          <a:noFill/>
        </p:spPr>
        <p:txBody>
          <a:bodyPr wrap="square" rtlCol="0">
            <a:spAutoFit/>
          </a:bodyPr>
          <a:lstStyle/>
          <a:p>
            <a:r>
              <a:rPr lang="en-US" sz="2400" u="sng" dirty="0">
                <a:latin typeface="Arial" panose="020B0604020202020204" pitchFamily="34" charset="0"/>
                <a:cs typeface="Arial" panose="020B0604020202020204" pitchFamily="34" charset="0"/>
              </a:rPr>
              <a:t>Demand Quantified</a:t>
            </a:r>
          </a:p>
        </p:txBody>
      </p:sp>
    </p:spTree>
    <p:extLst>
      <p:ext uri="{BB962C8B-B14F-4D97-AF65-F5344CB8AC3E}">
        <p14:creationId xmlns:p14="http://schemas.microsoft.com/office/powerpoint/2010/main" val="3794724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BFB962E-A2AE-CDC7-F7DD-E688D66BCA65}"/>
              </a:ext>
            </a:extLst>
          </p:cNvPr>
          <p:cNvSpPr txBox="1">
            <a:spLocks/>
          </p:cNvSpPr>
          <p:nvPr/>
        </p:nvSpPr>
        <p:spPr>
          <a:xfrm>
            <a:off x="857249" y="0"/>
            <a:ext cx="965834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u="sng" kern="1200" baseline="0">
                <a:solidFill>
                  <a:schemeClr val="tx1"/>
                </a:solidFill>
                <a:latin typeface="Arial" panose="020B0604020202020204" pitchFamily="34" charset="0"/>
                <a:ea typeface="+mj-ea"/>
                <a:cs typeface="Arial" panose="020B0604020202020204" pitchFamily="34" charset="0"/>
              </a:defRPr>
            </a:lvl1pPr>
          </a:lstStyle>
          <a:p>
            <a:r>
              <a:rPr lang="en-US" sz="4400" u="none" dirty="0"/>
              <a:t>COMMUNITY FEEDBACK</a:t>
            </a:r>
          </a:p>
        </p:txBody>
      </p:sp>
      <p:sp>
        <p:nvSpPr>
          <p:cNvPr id="8" name="TextBox 7">
            <a:extLst>
              <a:ext uri="{FF2B5EF4-FFF2-40B4-BE49-F238E27FC236}">
                <a16:creationId xmlns:a16="http://schemas.microsoft.com/office/drawing/2014/main" id="{79220579-2169-D08D-BBC3-475368A47C5A}"/>
              </a:ext>
            </a:extLst>
          </p:cNvPr>
          <p:cNvSpPr txBox="1"/>
          <p:nvPr/>
        </p:nvSpPr>
        <p:spPr>
          <a:xfrm>
            <a:off x="823964" y="956231"/>
            <a:ext cx="3367036" cy="461665"/>
          </a:xfrm>
          <a:prstGeom prst="rect">
            <a:avLst/>
          </a:prstGeom>
          <a:noFill/>
        </p:spPr>
        <p:txBody>
          <a:bodyPr wrap="square" rtlCol="0">
            <a:spAutoFit/>
          </a:bodyPr>
          <a:lstStyle/>
          <a:p>
            <a:r>
              <a:rPr lang="en-US" sz="2400" u="sng" dirty="0">
                <a:latin typeface="Arial" panose="020B0604020202020204" pitchFamily="34" charset="0"/>
                <a:cs typeface="Arial" panose="020B0604020202020204" pitchFamily="34" charset="0"/>
              </a:rPr>
              <a:t>Goals of Engagement</a:t>
            </a:r>
          </a:p>
        </p:txBody>
      </p:sp>
      <p:sp>
        <p:nvSpPr>
          <p:cNvPr id="9" name="TextBox 8">
            <a:extLst>
              <a:ext uri="{FF2B5EF4-FFF2-40B4-BE49-F238E27FC236}">
                <a16:creationId xmlns:a16="http://schemas.microsoft.com/office/drawing/2014/main" id="{2C1A9907-4006-0052-D45E-859DF9E1BEB4}"/>
              </a:ext>
            </a:extLst>
          </p:cNvPr>
          <p:cNvSpPr txBox="1"/>
          <p:nvPr/>
        </p:nvSpPr>
        <p:spPr>
          <a:xfrm>
            <a:off x="2888675" y="1817914"/>
            <a:ext cx="6712526" cy="3416320"/>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Expand community awareness of the Strategy.</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Understand community preference related to: Level of service, decentralized facility system, training and fitness consolidation to MSA location, implementation timing</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Assess overall level of support for proposed strategy</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Identify any other concerns related to the draft Aquatic Strategy</a:t>
            </a:r>
          </a:p>
        </p:txBody>
      </p:sp>
      <p:sp>
        <p:nvSpPr>
          <p:cNvPr id="10" name="Oval 9">
            <a:extLst>
              <a:ext uri="{FF2B5EF4-FFF2-40B4-BE49-F238E27FC236}">
                <a16:creationId xmlns:a16="http://schemas.microsoft.com/office/drawing/2014/main" id="{E7AA0D19-5E0F-29BD-433A-C66AC298C1E6}"/>
              </a:ext>
            </a:extLst>
          </p:cNvPr>
          <p:cNvSpPr/>
          <p:nvPr/>
        </p:nvSpPr>
        <p:spPr>
          <a:xfrm>
            <a:off x="2299854" y="1817914"/>
            <a:ext cx="374073" cy="374073"/>
          </a:xfrm>
          <a:prstGeom prst="ellipse">
            <a:avLst/>
          </a:prstGeom>
          <a:solidFill>
            <a:srgbClr val="00828E"/>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41AC13C3-BF02-444C-BF25-A07C3DF0FE48}"/>
              </a:ext>
            </a:extLst>
          </p:cNvPr>
          <p:cNvSpPr/>
          <p:nvPr/>
        </p:nvSpPr>
        <p:spPr>
          <a:xfrm>
            <a:off x="2306781" y="2684338"/>
            <a:ext cx="374073" cy="374073"/>
          </a:xfrm>
          <a:prstGeom prst="ellipse">
            <a:avLst/>
          </a:prstGeom>
          <a:solidFill>
            <a:srgbClr val="00828E"/>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B73AF97B-D551-79B9-F72E-724B975AD493}"/>
              </a:ext>
            </a:extLst>
          </p:cNvPr>
          <p:cNvSpPr/>
          <p:nvPr/>
        </p:nvSpPr>
        <p:spPr>
          <a:xfrm>
            <a:off x="2299853" y="4043113"/>
            <a:ext cx="374073" cy="374073"/>
          </a:xfrm>
          <a:prstGeom prst="ellipse">
            <a:avLst/>
          </a:prstGeom>
          <a:solidFill>
            <a:srgbClr val="00828E"/>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9D933ED7-F795-177C-3075-94FED3D73415}"/>
              </a:ext>
            </a:extLst>
          </p:cNvPr>
          <p:cNvSpPr/>
          <p:nvPr/>
        </p:nvSpPr>
        <p:spPr>
          <a:xfrm>
            <a:off x="2306781" y="4860161"/>
            <a:ext cx="374073" cy="374073"/>
          </a:xfrm>
          <a:prstGeom prst="ellipse">
            <a:avLst/>
          </a:prstGeom>
          <a:solidFill>
            <a:srgbClr val="00828E"/>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50558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61D7916-C410-1E9E-29C3-8DCFCF8388FD}"/>
              </a:ext>
            </a:extLst>
          </p:cNvPr>
          <p:cNvSpPr txBox="1">
            <a:spLocks/>
          </p:cNvSpPr>
          <p:nvPr/>
        </p:nvSpPr>
        <p:spPr>
          <a:xfrm>
            <a:off x="857249" y="0"/>
            <a:ext cx="965834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u="sng" kern="1200" baseline="0">
                <a:solidFill>
                  <a:schemeClr val="tx1"/>
                </a:solidFill>
                <a:latin typeface="Arial" panose="020B0604020202020204" pitchFamily="34" charset="0"/>
                <a:ea typeface="+mj-ea"/>
                <a:cs typeface="Arial" panose="020B0604020202020204" pitchFamily="34" charset="0"/>
              </a:defRPr>
            </a:lvl1pPr>
          </a:lstStyle>
          <a:p>
            <a:r>
              <a:rPr lang="en-US" sz="4400" u="none" dirty="0"/>
              <a:t>COMMUNITY FEEDBACK</a:t>
            </a:r>
          </a:p>
        </p:txBody>
      </p:sp>
      <p:sp>
        <p:nvSpPr>
          <p:cNvPr id="8" name="TextBox 7">
            <a:extLst>
              <a:ext uri="{FF2B5EF4-FFF2-40B4-BE49-F238E27FC236}">
                <a16:creationId xmlns:a16="http://schemas.microsoft.com/office/drawing/2014/main" id="{538D3A75-AE66-5413-21AB-236ADF8B93B4}"/>
              </a:ext>
            </a:extLst>
          </p:cNvPr>
          <p:cNvSpPr txBox="1"/>
          <p:nvPr/>
        </p:nvSpPr>
        <p:spPr>
          <a:xfrm>
            <a:off x="796634" y="956231"/>
            <a:ext cx="3394366" cy="461665"/>
          </a:xfrm>
          <a:prstGeom prst="rect">
            <a:avLst/>
          </a:prstGeom>
          <a:noFill/>
        </p:spPr>
        <p:txBody>
          <a:bodyPr wrap="square" rtlCol="0">
            <a:spAutoFit/>
          </a:bodyPr>
          <a:lstStyle/>
          <a:p>
            <a:r>
              <a:rPr lang="en-US" sz="2400" u="sng" dirty="0">
                <a:latin typeface="Arial" panose="020B0604020202020204" pitchFamily="34" charset="0"/>
                <a:cs typeface="Arial" panose="020B0604020202020204" pitchFamily="34" charset="0"/>
              </a:rPr>
              <a:t>Engagement Activities</a:t>
            </a:r>
          </a:p>
        </p:txBody>
      </p:sp>
      <p:sp>
        <p:nvSpPr>
          <p:cNvPr id="9" name="TextBox 8">
            <a:extLst>
              <a:ext uri="{FF2B5EF4-FFF2-40B4-BE49-F238E27FC236}">
                <a16:creationId xmlns:a16="http://schemas.microsoft.com/office/drawing/2014/main" id="{EB36C33E-D1A0-F2DC-72F4-589886D87869}"/>
              </a:ext>
            </a:extLst>
          </p:cNvPr>
          <p:cNvSpPr txBox="1"/>
          <p:nvPr/>
        </p:nvSpPr>
        <p:spPr>
          <a:xfrm>
            <a:off x="2324268" y="1837018"/>
            <a:ext cx="2521675" cy="3508653"/>
          </a:xfrm>
          <a:prstGeom prst="rect">
            <a:avLst/>
          </a:prstGeom>
          <a:noFill/>
        </p:spPr>
        <p:txBody>
          <a:bodyPr wrap="square" rtlCol="0">
            <a:spAutoFit/>
          </a:bodyPr>
          <a:lstStyle/>
          <a:p>
            <a:pPr algn="ctr"/>
            <a:r>
              <a:rPr lang="en-US" sz="2400" dirty="0">
                <a:solidFill>
                  <a:srgbClr val="004684"/>
                </a:solidFill>
                <a:latin typeface="Arial" panose="020B0604020202020204" pitchFamily="34" charset="0"/>
                <a:cs typeface="Arial" panose="020B0604020202020204" pitchFamily="34" charset="0"/>
              </a:rPr>
              <a:t>Community Public </a:t>
            </a:r>
          </a:p>
          <a:p>
            <a:pPr algn="ctr"/>
            <a:r>
              <a:rPr lang="en-US" sz="2400" dirty="0">
                <a:solidFill>
                  <a:srgbClr val="004684"/>
                </a:solidFill>
                <a:latin typeface="Arial" panose="020B0604020202020204" pitchFamily="34" charset="0"/>
                <a:cs typeface="Arial" panose="020B0604020202020204" pitchFamily="34" charset="0"/>
              </a:rPr>
              <a:t>Survey</a:t>
            </a:r>
          </a:p>
          <a:p>
            <a:pPr algn="ctr"/>
            <a:endParaRPr lang="en-US" sz="2400" dirty="0">
              <a:solidFill>
                <a:srgbClr val="004684"/>
              </a:solidFill>
              <a:latin typeface="Arial" panose="020B0604020202020204" pitchFamily="34" charset="0"/>
              <a:cs typeface="Arial" panose="020B0604020202020204" pitchFamily="34" charset="0"/>
            </a:endParaRPr>
          </a:p>
          <a:p>
            <a:pPr algn="ctr"/>
            <a:endParaRPr lang="en-US" sz="2400" dirty="0">
              <a:solidFill>
                <a:srgbClr val="004684"/>
              </a:solidFill>
              <a:latin typeface="Arial" panose="020B0604020202020204" pitchFamily="34" charset="0"/>
              <a:cs typeface="Arial" panose="020B0604020202020204" pitchFamily="34" charset="0"/>
            </a:endParaRPr>
          </a:p>
          <a:p>
            <a:pPr algn="ctr"/>
            <a:endParaRPr lang="en-US" sz="2400" dirty="0">
              <a:solidFill>
                <a:srgbClr val="004684"/>
              </a:solidFill>
              <a:latin typeface="Arial" panose="020B0604020202020204" pitchFamily="34" charset="0"/>
              <a:cs typeface="Arial" panose="020B0604020202020204" pitchFamily="34" charset="0"/>
            </a:endParaRPr>
          </a:p>
          <a:p>
            <a:pPr algn="ctr"/>
            <a:endParaRPr lang="en-US" sz="2400" dirty="0">
              <a:solidFill>
                <a:srgbClr val="004684"/>
              </a:solidFill>
              <a:latin typeface="Arial" panose="020B0604020202020204" pitchFamily="34" charset="0"/>
              <a:cs typeface="Arial" panose="020B0604020202020204" pitchFamily="34" charset="0"/>
            </a:endParaRPr>
          </a:p>
          <a:p>
            <a:pPr algn="ctr"/>
            <a:r>
              <a:rPr lang="en-US" dirty="0">
                <a:solidFill>
                  <a:srgbClr val="EA8326"/>
                </a:solidFill>
                <a:latin typeface="Arial" panose="020B0604020202020204" pitchFamily="34" charset="0"/>
                <a:cs typeface="Arial" panose="020B0604020202020204" pitchFamily="34" charset="0"/>
              </a:rPr>
              <a:t>849 </a:t>
            </a:r>
          </a:p>
          <a:p>
            <a:pPr algn="ctr"/>
            <a:r>
              <a:rPr lang="en-US" dirty="0">
                <a:solidFill>
                  <a:srgbClr val="EA8326"/>
                </a:solidFill>
                <a:latin typeface="Arial" panose="020B0604020202020204" pitchFamily="34" charset="0"/>
                <a:cs typeface="Arial" panose="020B0604020202020204" pitchFamily="34" charset="0"/>
              </a:rPr>
              <a:t>completed </a:t>
            </a:r>
          </a:p>
          <a:p>
            <a:pPr algn="ctr"/>
            <a:r>
              <a:rPr lang="en-US" dirty="0">
                <a:solidFill>
                  <a:srgbClr val="EA8326"/>
                </a:solidFill>
                <a:latin typeface="Arial" panose="020B0604020202020204" pitchFamily="34" charset="0"/>
                <a:cs typeface="Arial" panose="020B0604020202020204" pitchFamily="34" charset="0"/>
              </a:rPr>
              <a:t>surveys</a:t>
            </a:r>
          </a:p>
        </p:txBody>
      </p:sp>
      <p:sp>
        <p:nvSpPr>
          <p:cNvPr id="10" name="TextBox 9">
            <a:extLst>
              <a:ext uri="{FF2B5EF4-FFF2-40B4-BE49-F238E27FC236}">
                <a16:creationId xmlns:a16="http://schemas.microsoft.com/office/drawing/2014/main" id="{49E2C17F-9A47-87B7-CFC7-6953A04118CC}"/>
              </a:ext>
            </a:extLst>
          </p:cNvPr>
          <p:cNvSpPr txBox="1"/>
          <p:nvPr/>
        </p:nvSpPr>
        <p:spPr>
          <a:xfrm>
            <a:off x="4957165" y="1837018"/>
            <a:ext cx="2521675" cy="3231654"/>
          </a:xfrm>
          <a:prstGeom prst="rect">
            <a:avLst/>
          </a:prstGeom>
          <a:noFill/>
        </p:spPr>
        <p:txBody>
          <a:bodyPr wrap="square" rtlCol="0">
            <a:spAutoFit/>
          </a:bodyPr>
          <a:lstStyle/>
          <a:p>
            <a:pPr algn="ctr"/>
            <a:r>
              <a:rPr lang="en-US" sz="2400" dirty="0">
                <a:solidFill>
                  <a:srgbClr val="004684"/>
                </a:solidFill>
                <a:latin typeface="Arial" panose="020B0604020202020204" pitchFamily="34" charset="0"/>
                <a:cs typeface="Arial" panose="020B0604020202020204" pitchFamily="34" charset="0"/>
              </a:rPr>
              <a:t>Interest </a:t>
            </a:r>
          </a:p>
          <a:p>
            <a:pPr algn="ctr"/>
            <a:r>
              <a:rPr lang="en-US" sz="2400" dirty="0">
                <a:solidFill>
                  <a:srgbClr val="004684"/>
                </a:solidFill>
                <a:latin typeface="Arial" panose="020B0604020202020204" pitchFamily="34" charset="0"/>
                <a:cs typeface="Arial" panose="020B0604020202020204" pitchFamily="34" charset="0"/>
              </a:rPr>
              <a:t>Holder Interviews</a:t>
            </a:r>
          </a:p>
          <a:p>
            <a:pPr algn="ctr"/>
            <a:endParaRPr lang="en-US" sz="2400" dirty="0">
              <a:solidFill>
                <a:srgbClr val="004684"/>
              </a:solidFill>
              <a:latin typeface="Arial" panose="020B0604020202020204" pitchFamily="34" charset="0"/>
              <a:cs typeface="Arial" panose="020B0604020202020204" pitchFamily="34" charset="0"/>
            </a:endParaRPr>
          </a:p>
          <a:p>
            <a:pPr algn="ctr"/>
            <a:endParaRPr lang="en-US" sz="2400" dirty="0">
              <a:solidFill>
                <a:srgbClr val="004684"/>
              </a:solidFill>
              <a:latin typeface="Arial" panose="020B0604020202020204" pitchFamily="34" charset="0"/>
              <a:cs typeface="Arial" panose="020B0604020202020204" pitchFamily="34" charset="0"/>
            </a:endParaRPr>
          </a:p>
          <a:p>
            <a:pPr algn="ctr"/>
            <a:endParaRPr lang="en-US" sz="2400" dirty="0">
              <a:solidFill>
                <a:srgbClr val="004684"/>
              </a:solidFill>
              <a:latin typeface="Arial" panose="020B0604020202020204" pitchFamily="34" charset="0"/>
              <a:cs typeface="Arial" panose="020B0604020202020204" pitchFamily="34" charset="0"/>
            </a:endParaRPr>
          </a:p>
          <a:p>
            <a:pPr algn="ctr"/>
            <a:endParaRPr lang="en-US" sz="2400" dirty="0">
              <a:solidFill>
                <a:srgbClr val="004684"/>
              </a:solidFill>
              <a:latin typeface="Arial" panose="020B0604020202020204" pitchFamily="34" charset="0"/>
              <a:cs typeface="Arial" panose="020B0604020202020204" pitchFamily="34" charset="0"/>
            </a:endParaRPr>
          </a:p>
          <a:p>
            <a:pPr algn="ctr"/>
            <a:r>
              <a:rPr lang="en-US" dirty="0">
                <a:solidFill>
                  <a:srgbClr val="EA8326"/>
                </a:solidFill>
                <a:latin typeface="Arial" panose="020B0604020202020204" pitchFamily="34" charset="0"/>
                <a:cs typeface="Arial" panose="020B0604020202020204" pitchFamily="34" charset="0"/>
              </a:rPr>
              <a:t>5</a:t>
            </a:r>
          </a:p>
          <a:p>
            <a:pPr algn="ctr"/>
            <a:r>
              <a:rPr lang="en-US" dirty="0">
                <a:solidFill>
                  <a:srgbClr val="EA8326"/>
                </a:solidFill>
                <a:latin typeface="Arial" panose="020B0604020202020204" pitchFamily="34" charset="0"/>
                <a:cs typeface="Arial" panose="020B0604020202020204" pitchFamily="34" charset="0"/>
              </a:rPr>
              <a:t>Interviews / workshops</a:t>
            </a:r>
          </a:p>
        </p:txBody>
      </p:sp>
      <p:sp>
        <p:nvSpPr>
          <p:cNvPr id="11" name="TextBox 10">
            <a:extLst>
              <a:ext uri="{FF2B5EF4-FFF2-40B4-BE49-F238E27FC236}">
                <a16:creationId xmlns:a16="http://schemas.microsoft.com/office/drawing/2014/main" id="{99555D4A-E6D0-C072-C247-638C05CEDED0}"/>
              </a:ext>
            </a:extLst>
          </p:cNvPr>
          <p:cNvSpPr txBox="1"/>
          <p:nvPr/>
        </p:nvSpPr>
        <p:spPr>
          <a:xfrm>
            <a:off x="7870461" y="1837018"/>
            <a:ext cx="2137732" cy="3570208"/>
          </a:xfrm>
          <a:prstGeom prst="rect">
            <a:avLst/>
          </a:prstGeom>
          <a:noFill/>
        </p:spPr>
        <p:txBody>
          <a:bodyPr wrap="square" rtlCol="0">
            <a:spAutoFit/>
          </a:bodyPr>
          <a:lstStyle/>
          <a:p>
            <a:pPr algn="ctr"/>
            <a:r>
              <a:rPr lang="en-US" sz="2400" dirty="0">
                <a:solidFill>
                  <a:srgbClr val="004684"/>
                </a:solidFill>
                <a:latin typeface="Arial" panose="020B0604020202020204" pitchFamily="34" charset="0"/>
                <a:cs typeface="Arial" panose="020B0604020202020204" pitchFamily="34" charset="0"/>
              </a:rPr>
              <a:t>Pop-up</a:t>
            </a:r>
          </a:p>
          <a:p>
            <a:pPr algn="ctr"/>
            <a:r>
              <a:rPr lang="en-US" sz="2400" dirty="0">
                <a:solidFill>
                  <a:srgbClr val="004684"/>
                </a:solidFill>
                <a:latin typeface="Arial" panose="020B0604020202020204" pitchFamily="34" charset="0"/>
                <a:cs typeface="Arial" panose="020B0604020202020204" pitchFamily="34" charset="0"/>
              </a:rPr>
              <a:t>Engagement Events</a:t>
            </a:r>
          </a:p>
          <a:p>
            <a:pPr algn="ctr"/>
            <a:endParaRPr lang="en-US" sz="2400" dirty="0">
              <a:solidFill>
                <a:srgbClr val="004684"/>
              </a:solidFill>
              <a:latin typeface="Arial" panose="020B0604020202020204" pitchFamily="34" charset="0"/>
              <a:cs typeface="Arial" panose="020B0604020202020204" pitchFamily="34" charset="0"/>
            </a:endParaRPr>
          </a:p>
          <a:p>
            <a:pPr algn="ctr"/>
            <a:endParaRPr lang="en-US" sz="2400" dirty="0">
              <a:solidFill>
                <a:srgbClr val="004684"/>
              </a:solidFill>
              <a:latin typeface="Arial" panose="020B0604020202020204" pitchFamily="34" charset="0"/>
              <a:cs typeface="Arial" panose="020B0604020202020204" pitchFamily="34" charset="0"/>
            </a:endParaRPr>
          </a:p>
          <a:p>
            <a:pPr algn="ctr"/>
            <a:endParaRPr lang="en-US" sz="2400" dirty="0">
              <a:solidFill>
                <a:srgbClr val="004684"/>
              </a:solidFill>
              <a:latin typeface="Arial" panose="020B0604020202020204" pitchFamily="34" charset="0"/>
              <a:cs typeface="Arial" panose="020B0604020202020204" pitchFamily="34" charset="0"/>
            </a:endParaRPr>
          </a:p>
          <a:p>
            <a:pPr algn="ctr"/>
            <a:endParaRPr lang="en-US" sz="2800" dirty="0">
              <a:solidFill>
                <a:srgbClr val="004684"/>
              </a:solidFill>
              <a:latin typeface="Arial" panose="020B0604020202020204" pitchFamily="34" charset="0"/>
              <a:cs typeface="Arial" panose="020B0604020202020204" pitchFamily="34" charset="0"/>
            </a:endParaRPr>
          </a:p>
          <a:p>
            <a:pPr algn="ctr"/>
            <a:r>
              <a:rPr lang="en-US" dirty="0">
                <a:solidFill>
                  <a:srgbClr val="EA8326"/>
                </a:solidFill>
                <a:latin typeface="Arial" panose="020B0604020202020204" pitchFamily="34" charset="0"/>
                <a:cs typeface="Arial" panose="020B0604020202020204" pitchFamily="34" charset="0"/>
              </a:rPr>
              <a:t>~80</a:t>
            </a:r>
          </a:p>
          <a:p>
            <a:pPr algn="ctr"/>
            <a:r>
              <a:rPr lang="en-US" dirty="0">
                <a:solidFill>
                  <a:srgbClr val="EA8326"/>
                </a:solidFill>
                <a:latin typeface="Arial" panose="020B0604020202020204" pitchFamily="34" charset="0"/>
                <a:cs typeface="Arial" panose="020B0604020202020204" pitchFamily="34" charset="0"/>
              </a:rPr>
              <a:t>hours of staffed time</a:t>
            </a:r>
          </a:p>
        </p:txBody>
      </p:sp>
      <p:pic>
        <p:nvPicPr>
          <p:cNvPr id="12" name="Picture 11" descr="A blue line drawing of a clipboard with check marks&#10;&#10;AI-generated content may be incorrect.">
            <a:extLst>
              <a:ext uri="{FF2B5EF4-FFF2-40B4-BE49-F238E27FC236}">
                <a16:creationId xmlns:a16="http://schemas.microsoft.com/office/drawing/2014/main" id="{BC64A06E-8483-A07E-7606-9441C3842065}"/>
              </a:ext>
            </a:extLst>
          </p:cNvPr>
          <p:cNvPicPr>
            <a:picLocks noChangeAspect="1"/>
          </p:cNvPicPr>
          <p:nvPr/>
        </p:nvPicPr>
        <p:blipFill>
          <a:blip r:embed="rId2" cstate="print">
            <a:duotone>
              <a:prstClr val="black"/>
              <a:srgbClr val="004684">
                <a:tint val="45000"/>
                <a:satMod val="400000"/>
              </a:srgbClr>
            </a:duotone>
            <a:extLst>
              <a:ext uri="{28A0092B-C50C-407E-A947-70E740481C1C}">
                <a14:useLocalDpi xmlns:a14="http://schemas.microsoft.com/office/drawing/2010/main"/>
              </a:ext>
            </a:extLst>
          </a:blip>
          <a:stretch>
            <a:fillRect/>
          </a:stretch>
        </p:blipFill>
        <p:spPr>
          <a:xfrm>
            <a:off x="3113677" y="3244944"/>
            <a:ext cx="928629" cy="928629"/>
          </a:xfrm>
          <a:prstGeom prst="rect">
            <a:avLst/>
          </a:prstGeom>
        </p:spPr>
      </p:pic>
      <p:pic>
        <p:nvPicPr>
          <p:cNvPr id="13" name="Picture 12" descr="A group of people with a chat bubble&#10;&#10;AI-generated content may be incorrect.">
            <a:extLst>
              <a:ext uri="{FF2B5EF4-FFF2-40B4-BE49-F238E27FC236}">
                <a16:creationId xmlns:a16="http://schemas.microsoft.com/office/drawing/2014/main" id="{93D994C9-ACFE-3743-A620-A2FBF8075567}"/>
              </a:ext>
            </a:extLst>
          </p:cNvPr>
          <p:cNvPicPr>
            <a:picLocks noChangeAspect="1"/>
          </p:cNvPicPr>
          <p:nvPr/>
        </p:nvPicPr>
        <p:blipFill>
          <a:blip r:embed="rId3" cstate="print">
            <a:duotone>
              <a:prstClr val="black"/>
              <a:srgbClr val="004684">
                <a:tint val="45000"/>
                <a:satMod val="400000"/>
              </a:srgbClr>
            </a:duotone>
            <a:extLst>
              <a:ext uri="{28A0092B-C50C-407E-A947-70E740481C1C}">
                <a14:useLocalDpi xmlns:a14="http://schemas.microsoft.com/office/drawing/2010/main"/>
              </a:ext>
            </a:extLst>
          </a:blip>
          <a:stretch>
            <a:fillRect/>
          </a:stretch>
        </p:blipFill>
        <p:spPr>
          <a:xfrm>
            <a:off x="8509187" y="3313851"/>
            <a:ext cx="859721" cy="859721"/>
          </a:xfrm>
          <a:prstGeom prst="rect">
            <a:avLst/>
          </a:prstGeom>
        </p:spPr>
      </p:pic>
      <p:pic>
        <p:nvPicPr>
          <p:cNvPr id="14" name="Picture 13" descr="A blue and green question mark in a chat bubble&#10;&#10;AI-generated content may be incorrect.">
            <a:extLst>
              <a:ext uri="{FF2B5EF4-FFF2-40B4-BE49-F238E27FC236}">
                <a16:creationId xmlns:a16="http://schemas.microsoft.com/office/drawing/2014/main" id="{E901D131-FE8C-D077-CCC4-F0502ADCFE8C}"/>
              </a:ext>
            </a:extLst>
          </p:cNvPr>
          <p:cNvPicPr>
            <a:picLocks noChangeAspect="1"/>
          </p:cNvPicPr>
          <p:nvPr/>
        </p:nvPicPr>
        <p:blipFill>
          <a:blip r:embed="rId4" cstate="print">
            <a:duotone>
              <a:prstClr val="black"/>
              <a:srgbClr val="004684">
                <a:tint val="45000"/>
                <a:satMod val="400000"/>
              </a:srgbClr>
            </a:duotone>
            <a:extLst>
              <a:ext uri="{28A0092B-C50C-407E-A947-70E740481C1C}">
                <a14:useLocalDpi xmlns:a14="http://schemas.microsoft.com/office/drawing/2010/main"/>
              </a:ext>
            </a:extLst>
          </a:blip>
          <a:stretch>
            <a:fillRect/>
          </a:stretch>
        </p:blipFill>
        <p:spPr>
          <a:xfrm>
            <a:off x="5804728" y="3317234"/>
            <a:ext cx="799920" cy="799920"/>
          </a:xfrm>
          <a:prstGeom prst="rect">
            <a:avLst/>
          </a:prstGeom>
        </p:spPr>
      </p:pic>
      <p:sp>
        <p:nvSpPr>
          <p:cNvPr id="15" name="Rounded Rectangle 14">
            <a:extLst>
              <a:ext uri="{FF2B5EF4-FFF2-40B4-BE49-F238E27FC236}">
                <a16:creationId xmlns:a16="http://schemas.microsoft.com/office/drawing/2014/main" id="{D892367E-F320-27C2-F2BD-8CCA025B7F2D}"/>
              </a:ext>
            </a:extLst>
          </p:cNvPr>
          <p:cNvSpPr/>
          <p:nvPr/>
        </p:nvSpPr>
        <p:spPr>
          <a:xfrm>
            <a:off x="2435490" y="1538352"/>
            <a:ext cx="2239406" cy="4123416"/>
          </a:xfrm>
          <a:prstGeom prst="roundRect">
            <a:avLst/>
          </a:prstGeom>
          <a:noFill/>
          <a:ln w="57150">
            <a:solidFill>
              <a:srgbClr val="EA832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EA8326"/>
              </a:solidFill>
            </a:endParaRPr>
          </a:p>
        </p:txBody>
      </p:sp>
      <p:sp>
        <p:nvSpPr>
          <p:cNvPr id="16" name="TextBox 15">
            <a:extLst>
              <a:ext uri="{FF2B5EF4-FFF2-40B4-BE49-F238E27FC236}">
                <a16:creationId xmlns:a16="http://schemas.microsoft.com/office/drawing/2014/main" id="{6751E22D-7625-FDD6-35CD-9367D92913CA}"/>
              </a:ext>
            </a:extLst>
          </p:cNvPr>
          <p:cNvSpPr txBox="1"/>
          <p:nvPr/>
        </p:nvSpPr>
        <p:spPr>
          <a:xfrm>
            <a:off x="796634" y="3850406"/>
            <a:ext cx="1576817" cy="646331"/>
          </a:xfrm>
          <a:prstGeom prst="rect">
            <a:avLst/>
          </a:prstGeom>
          <a:noFill/>
          <a:ln>
            <a:noFill/>
          </a:ln>
        </p:spPr>
        <p:txBody>
          <a:bodyPr wrap="square" rtlCol="0">
            <a:spAutoFit/>
          </a:bodyPr>
          <a:lstStyle/>
          <a:p>
            <a:pPr algn="ctr"/>
            <a:r>
              <a:rPr lang="en-US" dirty="0">
                <a:solidFill>
                  <a:srgbClr val="EA8326"/>
                </a:solidFill>
                <a:latin typeface="Arial" panose="020B0604020202020204" pitchFamily="34" charset="0"/>
                <a:cs typeface="Arial" panose="020B0604020202020204" pitchFamily="34" charset="0"/>
              </a:rPr>
              <a:t>MAIN DATA COLLECTOR</a:t>
            </a:r>
          </a:p>
        </p:txBody>
      </p:sp>
      <p:cxnSp>
        <p:nvCxnSpPr>
          <p:cNvPr id="17" name="Curved Connector 16">
            <a:extLst>
              <a:ext uri="{FF2B5EF4-FFF2-40B4-BE49-F238E27FC236}">
                <a16:creationId xmlns:a16="http://schemas.microsoft.com/office/drawing/2014/main" id="{BE6DE9FF-4F1B-320D-924F-93E49ED36D34}"/>
              </a:ext>
            </a:extLst>
          </p:cNvPr>
          <p:cNvCxnSpPr>
            <a:cxnSpLocks/>
          </p:cNvCxnSpPr>
          <p:nvPr/>
        </p:nvCxnSpPr>
        <p:spPr>
          <a:xfrm rot="10800000">
            <a:off x="1663743" y="4544292"/>
            <a:ext cx="771748" cy="443345"/>
          </a:xfrm>
          <a:prstGeom prst="curvedConnector3">
            <a:avLst>
              <a:gd name="adj1" fmla="val 99368"/>
            </a:avLst>
          </a:prstGeom>
          <a:ln w="57150">
            <a:solidFill>
              <a:srgbClr val="EA8326"/>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2833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AC8F70B-EAEF-D838-D7B2-456C31AFD01E}"/>
              </a:ext>
            </a:extLst>
          </p:cNvPr>
          <p:cNvSpPr txBox="1">
            <a:spLocks/>
          </p:cNvSpPr>
          <p:nvPr/>
        </p:nvSpPr>
        <p:spPr>
          <a:xfrm>
            <a:off x="857249" y="0"/>
            <a:ext cx="965834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u="sng" kern="1200" baseline="0">
                <a:solidFill>
                  <a:schemeClr val="tx1"/>
                </a:solidFill>
                <a:latin typeface="Arial" panose="020B0604020202020204" pitchFamily="34" charset="0"/>
                <a:ea typeface="+mj-ea"/>
                <a:cs typeface="Arial" panose="020B0604020202020204" pitchFamily="34" charset="0"/>
              </a:defRPr>
            </a:lvl1pPr>
          </a:lstStyle>
          <a:p>
            <a:r>
              <a:rPr lang="en-US" sz="4400" u="none" dirty="0"/>
              <a:t>COMMUNITY FEEDBACK</a:t>
            </a:r>
          </a:p>
        </p:txBody>
      </p:sp>
      <p:sp>
        <p:nvSpPr>
          <p:cNvPr id="8" name="TextBox 7">
            <a:extLst>
              <a:ext uri="{FF2B5EF4-FFF2-40B4-BE49-F238E27FC236}">
                <a16:creationId xmlns:a16="http://schemas.microsoft.com/office/drawing/2014/main" id="{82892AF1-5EBA-A68B-256B-1C3C6424CC26}"/>
              </a:ext>
            </a:extLst>
          </p:cNvPr>
          <p:cNvSpPr txBox="1"/>
          <p:nvPr/>
        </p:nvSpPr>
        <p:spPr>
          <a:xfrm>
            <a:off x="823964" y="956231"/>
            <a:ext cx="3989774" cy="461665"/>
          </a:xfrm>
          <a:prstGeom prst="rect">
            <a:avLst/>
          </a:prstGeom>
          <a:noFill/>
        </p:spPr>
        <p:txBody>
          <a:bodyPr wrap="square" rtlCol="0">
            <a:spAutoFit/>
          </a:bodyPr>
          <a:lstStyle/>
          <a:p>
            <a:r>
              <a:rPr lang="en-US" sz="2400" u="sng" dirty="0">
                <a:latin typeface="Arial" panose="020B0604020202020204" pitchFamily="34" charset="0"/>
                <a:cs typeface="Arial" panose="020B0604020202020204" pitchFamily="34" charset="0"/>
              </a:rPr>
              <a:t>Key Engagement Themes</a:t>
            </a:r>
          </a:p>
        </p:txBody>
      </p:sp>
      <p:sp>
        <p:nvSpPr>
          <p:cNvPr id="9" name="TextBox 8">
            <a:extLst>
              <a:ext uri="{FF2B5EF4-FFF2-40B4-BE49-F238E27FC236}">
                <a16:creationId xmlns:a16="http://schemas.microsoft.com/office/drawing/2014/main" id="{3D392AB4-9317-6963-4835-07DA31DF3E1C}"/>
              </a:ext>
            </a:extLst>
          </p:cNvPr>
          <p:cNvSpPr txBox="1"/>
          <p:nvPr/>
        </p:nvSpPr>
        <p:spPr>
          <a:xfrm>
            <a:off x="823964" y="1554163"/>
            <a:ext cx="10651063" cy="4801314"/>
          </a:xfrm>
          <a:prstGeom prst="rect">
            <a:avLst/>
          </a:prstGeom>
          <a:noFill/>
        </p:spPr>
        <p:txBody>
          <a:bodyPr wrap="square" rtlCol="0">
            <a:spAutoFit/>
          </a:bodyPr>
          <a:lstStyle/>
          <a:p>
            <a:r>
              <a:rPr lang="en-CA" u="sng" dirty="0">
                <a:solidFill>
                  <a:srgbClr val="004684"/>
                </a:solidFill>
                <a:latin typeface="Arial" panose="020B0604020202020204" pitchFamily="34" charset="0"/>
                <a:cs typeface="Arial" panose="020B0604020202020204" pitchFamily="34" charset="0"/>
              </a:rPr>
              <a:t>Overall support: </a:t>
            </a:r>
            <a:r>
              <a:rPr lang="en-CA" dirty="0">
                <a:latin typeface="Arial" panose="020B0604020202020204" pitchFamily="34" charset="0"/>
                <a:cs typeface="Arial" panose="020B0604020202020204" pitchFamily="34" charset="0"/>
              </a:rPr>
              <a:t>Engagement feedback demonstrated support for the proposed Aquatic Services &amp; Facilities Strategy and its decentralized service delivery model, which was viewed as improving access, equity, and participation.</a:t>
            </a:r>
          </a:p>
          <a:p>
            <a:endParaRPr lang="en-CA" u="sng" dirty="0">
              <a:solidFill>
                <a:srgbClr val="004684"/>
              </a:solidFill>
              <a:latin typeface="Arial" panose="020B0604020202020204" pitchFamily="34" charset="0"/>
              <a:cs typeface="Arial" panose="020B0604020202020204" pitchFamily="34" charset="0"/>
            </a:endParaRPr>
          </a:p>
          <a:p>
            <a:r>
              <a:rPr lang="en-CA" u="sng" dirty="0">
                <a:solidFill>
                  <a:srgbClr val="004684"/>
                </a:solidFill>
                <a:latin typeface="Arial" panose="020B0604020202020204" pitchFamily="34" charset="0"/>
                <a:cs typeface="Arial" panose="020B0604020202020204" pitchFamily="34" charset="0"/>
              </a:rPr>
              <a:t>Aquatic service levels: </a:t>
            </a:r>
            <a:r>
              <a:rPr lang="en-CA" dirty="0">
                <a:latin typeface="Arial" panose="020B0604020202020204" pitchFamily="34" charset="0"/>
                <a:cs typeface="Arial" panose="020B0604020202020204" pitchFamily="34" charset="0"/>
              </a:rPr>
              <a:t>A strong majority of respondents supported increasing aquatic service levels to 5.0 swims per capita due to growth and capacity constraints.</a:t>
            </a:r>
          </a:p>
          <a:p>
            <a:endParaRPr lang="en-CA" dirty="0">
              <a:latin typeface="Arial" panose="020B0604020202020204" pitchFamily="34" charset="0"/>
              <a:cs typeface="Arial" panose="020B0604020202020204" pitchFamily="34" charset="0"/>
            </a:endParaRPr>
          </a:p>
          <a:p>
            <a:r>
              <a:rPr lang="en-CA" u="sng" dirty="0">
                <a:solidFill>
                  <a:srgbClr val="004684"/>
                </a:solidFill>
                <a:latin typeface="Arial" panose="020B0604020202020204" pitchFamily="34" charset="0"/>
                <a:cs typeface="Arial" panose="020B0604020202020204" pitchFamily="34" charset="0"/>
              </a:rPr>
              <a:t>Facility types and locations: </a:t>
            </a:r>
            <a:r>
              <a:rPr lang="en-CA" dirty="0">
                <a:latin typeface="Arial" panose="020B0604020202020204" pitchFamily="34" charset="0"/>
                <a:cs typeface="Arial" panose="020B0604020202020204" pitchFamily="34" charset="0"/>
              </a:rPr>
              <a:t>There was broad support for redeveloping MRC and ARC, and for constructing a new aquatic facility at the MSA site. Participants expressed interest in enhancing the MSA facility to better support competitions, fitness, and leisure uses.</a:t>
            </a:r>
          </a:p>
          <a:p>
            <a:endParaRPr lang="en-CA" dirty="0">
              <a:latin typeface="Arial" panose="020B0604020202020204" pitchFamily="34" charset="0"/>
              <a:cs typeface="Arial" panose="020B0604020202020204" pitchFamily="34" charset="0"/>
            </a:endParaRPr>
          </a:p>
          <a:p>
            <a:r>
              <a:rPr lang="en-CA" u="sng" dirty="0">
                <a:solidFill>
                  <a:srgbClr val="004684"/>
                </a:solidFill>
                <a:latin typeface="Arial" panose="020B0604020202020204" pitchFamily="34" charset="0"/>
                <a:cs typeface="Arial" panose="020B0604020202020204" pitchFamily="34" charset="0"/>
              </a:rPr>
              <a:t>Timelines: </a:t>
            </a:r>
            <a:r>
              <a:rPr lang="en-CA" dirty="0">
                <a:latin typeface="Arial" panose="020B0604020202020204" pitchFamily="34" charset="0"/>
                <a:cs typeface="Arial" panose="020B0604020202020204" pitchFamily="34" charset="0"/>
              </a:rPr>
              <a:t>Many participants expressed a desire to accelerate project timelines, while also recognizing the complexity of planning, funding, and constructing large-scale aquatic facilities.</a:t>
            </a:r>
          </a:p>
          <a:p>
            <a:endParaRPr lang="en-CA" dirty="0">
              <a:latin typeface="Arial" panose="020B0604020202020204" pitchFamily="34" charset="0"/>
              <a:cs typeface="Arial" panose="020B0604020202020204" pitchFamily="34" charset="0"/>
            </a:endParaRPr>
          </a:p>
          <a:p>
            <a:r>
              <a:rPr lang="en-CA" u="sng" dirty="0">
                <a:solidFill>
                  <a:srgbClr val="004684"/>
                </a:solidFill>
                <a:latin typeface="Arial" panose="020B0604020202020204" pitchFamily="34" charset="0"/>
                <a:cs typeface="Arial" panose="020B0604020202020204" pitchFamily="34" charset="0"/>
              </a:rPr>
              <a:t>Programming distribution: </a:t>
            </a:r>
            <a:r>
              <a:rPr lang="en-CA" dirty="0">
                <a:latin typeface="Arial" panose="020B0604020202020204" pitchFamily="34" charset="0"/>
                <a:cs typeface="Arial" panose="020B0604020202020204" pitchFamily="34" charset="0"/>
              </a:rPr>
              <a:t>The proposed consolidation of swim club and fitness programming at the MSA 50-metre pool was generally supported as a means of relieving capacity pressures at ARC and MRC.</a:t>
            </a:r>
          </a:p>
        </p:txBody>
      </p:sp>
    </p:spTree>
    <p:extLst>
      <p:ext uri="{BB962C8B-B14F-4D97-AF65-F5344CB8AC3E}">
        <p14:creationId xmlns:p14="http://schemas.microsoft.com/office/powerpoint/2010/main" val="37730256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56A2778-CCAF-26E5-B88B-2AA1D1C4F69E}"/>
              </a:ext>
            </a:extLst>
          </p:cNvPr>
          <p:cNvSpPr txBox="1">
            <a:spLocks/>
          </p:cNvSpPr>
          <p:nvPr/>
        </p:nvSpPr>
        <p:spPr>
          <a:xfrm>
            <a:off x="857249" y="0"/>
            <a:ext cx="965834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u="sng" kern="1200" baseline="0">
                <a:solidFill>
                  <a:schemeClr val="tx1"/>
                </a:solidFill>
                <a:latin typeface="Arial" panose="020B0604020202020204" pitchFamily="34" charset="0"/>
                <a:ea typeface="+mj-ea"/>
                <a:cs typeface="Arial" panose="020B0604020202020204" pitchFamily="34" charset="0"/>
              </a:defRPr>
            </a:lvl1pPr>
          </a:lstStyle>
          <a:p>
            <a:r>
              <a:rPr lang="en-US" sz="4400" u="none" dirty="0"/>
              <a:t>COMMUNITY FEEDBACK</a:t>
            </a:r>
          </a:p>
        </p:txBody>
      </p:sp>
      <p:sp>
        <p:nvSpPr>
          <p:cNvPr id="8" name="TextBox 7">
            <a:extLst>
              <a:ext uri="{FF2B5EF4-FFF2-40B4-BE49-F238E27FC236}">
                <a16:creationId xmlns:a16="http://schemas.microsoft.com/office/drawing/2014/main" id="{45B30B68-AF2C-37F9-629E-2E202A2657DC}"/>
              </a:ext>
            </a:extLst>
          </p:cNvPr>
          <p:cNvSpPr txBox="1"/>
          <p:nvPr/>
        </p:nvSpPr>
        <p:spPr>
          <a:xfrm>
            <a:off x="902208" y="956231"/>
            <a:ext cx="4299114" cy="461665"/>
          </a:xfrm>
          <a:prstGeom prst="rect">
            <a:avLst/>
          </a:prstGeom>
          <a:noFill/>
        </p:spPr>
        <p:txBody>
          <a:bodyPr wrap="square" rtlCol="0">
            <a:spAutoFit/>
          </a:bodyPr>
          <a:lstStyle/>
          <a:p>
            <a:r>
              <a:rPr lang="en-US" sz="2400" u="sng" dirty="0">
                <a:latin typeface="Arial" panose="020B0604020202020204" pitchFamily="34" charset="0"/>
                <a:cs typeface="Arial" panose="020B0604020202020204" pitchFamily="34" charset="0"/>
              </a:rPr>
              <a:t>Survey Results (Selection)</a:t>
            </a:r>
          </a:p>
        </p:txBody>
      </p:sp>
      <p:pic>
        <p:nvPicPr>
          <p:cNvPr id="9" name="Picture 8">
            <a:extLst>
              <a:ext uri="{FF2B5EF4-FFF2-40B4-BE49-F238E27FC236}">
                <a16:creationId xmlns:a16="http://schemas.microsoft.com/office/drawing/2014/main" id="{052A193A-4E02-040C-712B-724A1D9C65E7}"/>
              </a:ext>
            </a:extLst>
          </p:cNvPr>
          <p:cNvPicPr>
            <a:picLocks noChangeAspect="1"/>
          </p:cNvPicPr>
          <p:nvPr/>
        </p:nvPicPr>
        <p:blipFill>
          <a:blip r:embed="rId2"/>
          <a:stretch>
            <a:fillRect/>
          </a:stretch>
        </p:blipFill>
        <p:spPr>
          <a:xfrm>
            <a:off x="622998" y="1609203"/>
            <a:ext cx="5473002" cy="1455473"/>
          </a:xfrm>
          <a:prstGeom prst="rect">
            <a:avLst/>
          </a:prstGeom>
        </p:spPr>
      </p:pic>
      <p:pic>
        <p:nvPicPr>
          <p:cNvPr id="10" name="Picture 9">
            <a:extLst>
              <a:ext uri="{FF2B5EF4-FFF2-40B4-BE49-F238E27FC236}">
                <a16:creationId xmlns:a16="http://schemas.microsoft.com/office/drawing/2014/main" id="{B57C6C8C-01F2-99B1-2938-BDEEA83656CA}"/>
              </a:ext>
            </a:extLst>
          </p:cNvPr>
          <p:cNvPicPr>
            <a:picLocks noChangeAspect="1"/>
          </p:cNvPicPr>
          <p:nvPr/>
        </p:nvPicPr>
        <p:blipFill>
          <a:blip r:embed="rId3"/>
          <a:stretch>
            <a:fillRect/>
          </a:stretch>
        </p:blipFill>
        <p:spPr>
          <a:xfrm>
            <a:off x="622997" y="3346772"/>
            <a:ext cx="5361111" cy="1974633"/>
          </a:xfrm>
          <a:prstGeom prst="rect">
            <a:avLst/>
          </a:prstGeom>
        </p:spPr>
      </p:pic>
      <p:pic>
        <p:nvPicPr>
          <p:cNvPr id="11" name="Picture 10">
            <a:extLst>
              <a:ext uri="{FF2B5EF4-FFF2-40B4-BE49-F238E27FC236}">
                <a16:creationId xmlns:a16="http://schemas.microsoft.com/office/drawing/2014/main" id="{E62A8FF0-3708-2D50-A1B2-9D64579A4402}"/>
              </a:ext>
            </a:extLst>
          </p:cNvPr>
          <p:cNvPicPr>
            <a:picLocks noChangeAspect="1"/>
          </p:cNvPicPr>
          <p:nvPr/>
        </p:nvPicPr>
        <p:blipFill>
          <a:blip r:embed="rId4"/>
          <a:stretch>
            <a:fillRect/>
          </a:stretch>
        </p:blipFill>
        <p:spPr>
          <a:xfrm>
            <a:off x="6273461" y="1609203"/>
            <a:ext cx="5295542" cy="1455473"/>
          </a:xfrm>
          <a:prstGeom prst="rect">
            <a:avLst/>
          </a:prstGeom>
        </p:spPr>
      </p:pic>
      <p:pic>
        <p:nvPicPr>
          <p:cNvPr id="12" name="Picture 11">
            <a:extLst>
              <a:ext uri="{FF2B5EF4-FFF2-40B4-BE49-F238E27FC236}">
                <a16:creationId xmlns:a16="http://schemas.microsoft.com/office/drawing/2014/main" id="{48BE257B-D0DF-9F99-A146-F84B8BDC1214}"/>
              </a:ext>
            </a:extLst>
          </p:cNvPr>
          <p:cNvPicPr>
            <a:picLocks noChangeAspect="1"/>
          </p:cNvPicPr>
          <p:nvPr/>
        </p:nvPicPr>
        <p:blipFill>
          <a:blip r:embed="rId5"/>
          <a:stretch>
            <a:fillRect/>
          </a:stretch>
        </p:blipFill>
        <p:spPr>
          <a:xfrm>
            <a:off x="6207891" y="3355732"/>
            <a:ext cx="5361111" cy="1605312"/>
          </a:xfrm>
          <a:prstGeom prst="rect">
            <a:avLst/>
          </a:prstGeom>
        </p:spPr>
      </p:pic>
    </p:spTree>
    <p:extLst>
      <p:ext uri="{BB962C8B-B14F-4D97-AF65-F5344CB8AC3E}">
        <p14:creationId xmlns:p14="http://schemas.microsoft.com/office/powerpoint/2010/main" val="6520949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5B69FB3-E1C9-8133-BC09-9787D8B92B25}"/>
              </a:ext>
            </a:extLst>
          </p:cNvPr>
          <p:cNvSpPr txBox="1">
            <a:spLocks/>
          </p:cNvSpPr>
          <p:nvPr/>
        </p:nvSpPr>
        <p:spPr>
          <a:xfrm>
            <a:off x="857249" y="0"/>
            <a:ext cx="965834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u="sng" kern="1200" baseline="0">
                <a:solidFill>
                  <a:schemeClr val="tx1"/>
                </a:solidFill>
                <a:latin typeface="Arial" panose="020B0604020202020204" pitchFamily="34" charset="0"/>
                <a:ea typeface="+mj-ea"/>
                <a:cs typeface="Arial" panose="020B0604020202020204" pitchFamily="34" charset="0"/>
              </a:defRPr>
            </a:lvl1pPr>
          </a:lstStyle>
          <a:p>
            <a:r>
              <a:rPr lang="en-US" sz="4400" u="none" dirty="0"/>
              <a:t>STRATEGY DIRECTION</a:t>
            </a:r>
          </a:p>
        </p:txBody>
      </p:sp>
      <p:sp>
        <p:nvSpPr>
          <p:cNvPr id="8" name="TextBox 7">
            <a:extLst>
              <a:ext uri="{FF2B5EF4-FFF2-40B4-BE49-F238E27FC236}">
                <a16:creationId xmlns:a16="http://schemas.microsoft.com/office/drawing/2014/main" id="{4B4C0648-CC4D-F484-64D5-3800E92D5A85}"/>
              </a:ext>
            </a:extLst>
          </p:cNvPr>
          <p:cNvSpPr txBox="1"/>
          <p:nvPr/>
        </p:nvSpPr>
        <p:spPr>
          <a:xfrm>
            <a:off x="854110" y="956231"/>
            <a:ext cx="3922842" cy="461665"/>
          </a:xfrm>
          <a:prstGeom prst="rect">
            <a:avLst/>
          </a:prstGeom>
          <a:noFill/>
        </p:spPr>
        <p:txBody>
          <a:bodyPr wrap="square" rtlCol="0">
            <a:spAutoFit/>
          </a:bodyPr>
          <a:lstStyle/>
          <a:p>
            <a:r>
              <a:rPr lang="en-US" sz="2400" u="sng" dirty="0">
                <a:latin typeface="Arial" panose="020B0604020202020204" pitchFamily="34" charset="0"/>
                <a:cs typeface="Arial" panose="020B0604020202020204" pitchFamily="34" charset="0"/>
              </a:rPr>
              <a:t>Strategy Planning Priorities</a:t>
            </a:r>
          </a:p>
        </p:txBody>
      </p:sp>
      <p:pic>
        <p:nvPicPr>
          <p:cNvPr id="9" name="Picture 8">
            <a:extLst>
              <a:ext uri="{FF2B5EF4-FFF2-40B4-BE49-F238E27FC236}">
                <a16:creationId xmlns:a16="http://schemas.microsoft.com/office/drawing/2014/main" id="{318CDE8D-E1A0-207F-0CE1-278DF5D5568B}"/>
              </a:ext>
            </a:extLst>
          </p:cNvPr>
          <p:cNvPicPr>
            <a:picLocks noChangeAspect="1"/>
          </p:cNvPicPr>
          <p:nvPr/>
        </p:nvPicPr>
        <p:blipFill>
          <a:blip r:embed="rId2"/>
          <a:srcRect r="14886"/>
          <a:stretch>
            <a:fillRect/>
          </a:stretch>
        </p:blipFill>
        <p:spPr>
          <a:xfrm>
            <a:off x="4423095" y="1140897"/>
            <a:ext cx="6843320" cy="5009046"/>
          </a:xfrm>
          <a:prstGeom prst="rect">
            <a:avLst/>
          </a:prstGeom>
        </p:spPr>
      </p:pic>
      <p:sp>
        <p:nvSpPr>
          <p:cNvPr id="10" name="TextBox 9">
            <a:extLst>
              <a:ext uri="{FF2B5EF4-FFF2-40B4-BE49-F238E27FC236}">
                <a16:creationId xmlns:a16="http://schemas.microsoft.com/office/drawing/2014/main" id="{BEFE46F8-968E-483F-48C5-ADF93DF8C65F}"/>
              </a:ext>
            </a:extLst>
          </p:cNvPr>
          <p:cNvSpPr txBox="1"/>
          <p:nvPr/>
        </p:nvSpPr>
        <p:spPr>
          <a:xfrm>
            <a:off x="232095" y="3059668"/>
            <a:ext cx="4191000"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The Strategy should prioritize: </a:t>
            </a:r>
          </a:p>
        </p:txBody>
      </p:sp>
    </p:spTree>
    <p:extLst>
      <p:ext uri="{BB962C8B-B14F-4D97-AF65-F5344CB8AC3E}">
        <p14:creationId xmlns:p14="http://schemas.microsoft.com/office/powerpoint/2010/main" val="488747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20DDDB7-E73D-F586-FE2D-52FCEBF4BE57}"/>
              </a:ext>
            </a:extLst>
          </p:cNvPr>
          <p:cNvSpPr txBox="1">
            <a:spLocks/>
          </p:cNvSpPr>
          <p:nvPr/>
        </p:nvSpPr>
        <p:spPr>
          <a:xfrm>
            <a:off x="857249" y="0"/>
            <a:ext cx="965834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u="sng" kern="1200" baseline="0">
                <a:solidFill>
                  <a:schemeClr val="tx1"/>
                </a:solidFill>
                <a:latin typeface="Arial" panose="020B0604020202020204" pitchFamily="34" charset="0"/>
                <a:ea typeface="+mj-ea"/>
                <a:cs typeface="Arial" panose="020B0604020202020204" pitchFamily="34" charset="0"/>
              </a:defRPr>
            </a:lvl1pPr>
          </a:lstStyle>
          <a:p>
            <a:r>
              <a:rPr lang="en-US" sz="4400" u="none" dirty="0"/>
              <a:t>STRATEGY DIRECTION</a:t>
            </a:r>
          </a:p>
        </p:txBody>
      </p:sp>
      <p:sp>
        <p:nvSpPr>
          <p:cNvPr id="8" name="TextBox 7">
            <a:extLst>
              <a:ext uri="{FF2B5EF4-FFF2-40B4-BE49-F238E27FC236}">
                <a16:creationId xmlns:a16="http://schemas.microsoft.com/office/drawing/2014/main" id="{415D1D1F-7226-379E-DF2F-18661FB1E136}"/>
              </a:ext>
            </a:extLst>
          </p:cNvPr>
          <p:cNvSpPr txBox="1"/>
          <p:nvPr/>
        </p:nvSpPr>
        <p:spPr>
          <a:xfrm>
            <a:off x="841248" y="956231"/>
            <a:ext cx="3657180" cy="461665"/>
          </a:xfrm>
          <a:prstGeom prst="rect">
            <a:avLst/>
          </a:prstGeom>
          <a:noFill/>
        </p:spPr>
        <p:txBody>
          <a:bodyPr wrap="square" rtlCol="0">
            <a:spAutoFit/>
          </a:bodyPr>
          <a:lstStyle/>
          <a:p>
            <a:r>
              <a:rPr lang="en-US" sz="2400" u="sng" dirty="0">
                <a:latin typeface="Arial" panose="020B0604020202020204" pitchFamily="34" charset="0"/>
                <a:cs typeface="Arial" panose="020B0604020202020204" pitchFamily="34" charset="0"/>
              </a:rPr>
              <a:t>Proposed Draft Strategy</a:t>
            </a:r>
          </a:p>
        </p:txBody>
      </p:sp>
      <p:pic>
        <p:nvPicPr>
          <p:cNvPr id="9" name="Picture 8">
            <a:extLst>
              <a:ext uri="{FF2B5EF4-FFF2-40B4-BE49-F238E27FC236}">
                <a16:creationId xmlns:a16="http://schemas.microsoft.com/office/drawing/2014/main" id="{5C0689C4-F789-85D6-3C28-BB2A70ECA136}"/>
              </a:ext>
            </a:extLst>
          </p:cNvPr>
          <p:cNvPicPr>
            <a:picLocks noChangeAspect="1"/>
          </p:cNvPicPr>
          <p:nvPr/>
        </p:nvPicPr>
        <p:blipFill>
          <a:blip r:embed="rId2"/>
          <a:stretch>
            <a:fillRect/>
          </a:stretch>
        </p:blipFill>
        <p:spPr>
          <a:xfrm>
            <a:off x="588126" y="1704734"/>
            <a:ext cx="11039649" cy="3806050"/>
          </a:xfrm>
          <a:prstGeom prst="rect">
            <a:avLst/>
          </a:prstGeom>
        </p:spPr>
      </p:pic>
    </p:spTree>
    <p:extLst>
      <p:ext uri="{BB962C8B-B14F-4D97-AF65-F5344CB8AC3E}">
        <p14:creationId xmlns:p14="http://schemas.microsoft.com/office/powerpoint/2010/main" val="1548420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482CDE1-8B9C-3745-BF7B-8A9578DEE749}"/>
              </a:ext>
            </a:extLst>
          </p:cNvPr>
          <p:cNvSpPr txBox="1">
            <a:spLocks/>
          </p:cNvSpPr>
          <p:nvPr/>
        </p:nvSpPr>
        <p:spPr>
          <a:xfrm>
            <a:off x="857249" y="0"/>
            <a:ext cx="965834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u="sng" kern="1200" baseline="0">
                <a:solidFill>
                  <a:schemeClr val="tx1"/>
                </a:solidFill>
                <a:latin typeface="Arial" panose="020B0604020202020204" pitchFamily="34" charset="0"/>
                <a:ea typeface="+mj-ea"/>
                <a:cs typeface="Arial" panose="020B0604020202020204" pitchFamily="34" charset="0"/>
              </a:defRPr>
            </a:lvl1pPr>
          </a:lstStyle>
          <a:p>
            <a:r>
              <a:rPr lang="en-US" sz="4400" u="none" dirty="0"/>
              <a:t>STRATEGY DIRECTION</a:t>
            </a:r>
          </a:p>
        </p:txBody>
      </p:sp>
      <p:sp>
        <p:nvSpPr>
          <p:cNvPr id="8" name="Content Placeholder 3">
            <a:extLst>
              <a:ext uri="{FF2B5EF4-FFF2-40B4-BE49-F238E27FC236}">
                <a16:creationId xmlns:a16="http://schemas.microsoft.com/office/drawing/2014/main" id="{6C988F42-5CDF-DAEB-68F6-1D532460220E}"/>
              </a:ext>
            </a:extLst>
          </p:cNvPr>
          <p:cNvSpPr>
            <a:spLocks noGrp="1"/>
          </p:cNvSpPr>
          <p:nvPr>
            <p:ph idx="1"/>
          </p:nvPr>
        </p:nvSpPr>
        <p:spPr>
          <a:xfrm>
            <a:off x="813916" y="1529541"/>
            <a:ext cx="10515600" cy="4688379"/>
          </a:xfrm>
        </p:spPr>
        <p:txBody>
          <a:bodyPr>
            <a:normAutofit fontScale="92500"/>
          </a:bodyPr>
          <a:lstStyle/>
          <a:p>
            <a:pPr marL="0" indent="0">
              <a:lnSpc>
                <a:spcPct val="100000"/>
              </a:lnSpc>
              <a:buNone/>
            </a:pPr>
            <a:r>
              <a:rPr lang="en-US" dirty="0"/>
              <a:t>The 50m Training Pool could accommodate athlete development through training, local and regional sport hosting, and community use through fitness, health and wellness programming and suitable swimming lessons for the community.</a:t>
            </a:r>
          </a:p>
          <a:p>
            <a:pPr marL="0" indent="0">
              <a:lnSpc>
                <a:spcPct val="100000"/>
              </a:lnSpc>
              <a:buNone/>
            </a:pPr>
            <a:r>
              <a:rPr lang="en-US" dirty="0"/>
              <a:t>While details of facility features such as dryland spaces, starting blocks and suitable space for temporary bleachers will be reviewed during the detailed design process following approval of the Strategy, a notable component of feedback from the community’s swim clubs merits consideration at this point.</a:t>
            </a:r>
          </a:p>
          <a:p>
            <a:pPr marL="0" indent="0">
              <a:lnSpc>
                <a:spcPct val="100000"/>
              </a:lnSpc>
              <a:buNone/>
            </a:pPr>
            <a:r>
              <a:rPr lang="en-US" dirty="0"/>
              <a:t>The concept of a pool tank with 10 lanes rather than the traditional 8 lanes was brought forward during consultation with the community’s swim clubs.</a:t>
            </a:r>
          </a:p>
          <a:p>
            <a:pPr marL="0" indent="0">
              <a:lnSpc>
                <a:spcPct val="100000"/>
              </a:lnSpc>
              <a:buNone/>
            </a:pPr>
            <a:r>
              <a:rPr lang="en-US" dirty="0"/>
              <a:t>In discussion, it was noted that this small change in capacity can create significant opportunities for both competitive swimming and community use.</a:t>
            </a:r>
          </a:p>
        </p:txBody>
      </p:sp>
      <p:sp>
        <p:nvSpPr>
          <p:cNvPr id="2" name="TextBox 1">
            <a:extLst>
              <a:ext uri="{FF2B5EF4-FFF2-40B4-BE49-F238E27FC236}">
                <a16:creationId xmlns:a16="http://schemas.microsoft.com/office/drawing/2014/main" id="{D0B9127F-6FD9-C440-BDE8-4C8B7C5DD984}"/>
              </a:ext>
            </a:extLst>
          </p:cNvPr>
          <p:cNvSpPr txBox="1"/>
          <p:nvPr/>
        </p:nvSpPr>
        <p:spPr>
          <a:xfrm>
            <a:off x="841248" y="956231"/>
            <a:ext cx="3657180" cy="461665"/>
          </a:xfrm>
          <a:prstGeom prst="rect">
            <a:avLst/>
          </a:prstGeom>
          <a:noFill/>
        </p:spPr>
        <p:txBody>
          <a:bodyPr wrap="square" rtlCol="0">
            <a:spAutoFit/>
          </a:bodyPr>
          <a:lstStyle/>
          <a:p>
            <a:r>
              <a:rPr lang="en-US" sz="2400" u="sng" dirty="0">
                <a:latin typeface="Arial" panose="020B0604020202020204" pitchFamily="34" charset="0"/>
                <a:cs typeface="Arial" panose="020B0604020202020204" pitchFamily="34" charset="0"/>
              </a:rPr>
              <a:t>50m Training Pool</a:t>
            </a:r>
          </a:p>
        </p:txBody>
      </p:sp>
    </p:spTree>
    <p:extLst>
      <p:ext uri="{BB962C8B-B14F-4D97-AF65-F5344CB8AC3E}">
        <p14:creationId xmlns:p14="http://schemas.microsoft.com/office/powerpoint/2010/main" val="26786221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28E26-293B-B17F-8BC9-9A9B1DF09065}"/>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9CD0FCCB-84B7-3047-1C2C-1AF6AC8BCE82}"/>
              </a:ext>
            </a:extLst>
          </p:cNvPr>
          <p:cNvSpPr txBox="1">
            <a:spLocks/>
          </p:cNvSpPr>
          <p:nvPr/>
        </p:nvSpPr>
        <p:spPr>
          <a:xfrm>
            <a:off x="857249" y="0"/>
            <a:ext cx="965834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u="sng" kern="1200" baseline="0">
                <a:solidFill>
                  <a:schemeClr val="tx1"/>
                </a:solidFill>
                <a:latin typeface="Arial" panose="020B0604020202020204" pitchFamily="34" charset="0"/>
                <a:ea typeface="+mj-ea"/>
                <a:cs typeface="Arial" panose="020B0604020202020204" pitchFamily="34" charset="0"/>
              </a:defRPr>
            </a:lvl1pPr>
          </a:lstStyle>
          <a:p>
            <a:r>
              <a:rPr lang="en-US" sz="4400" u="none" dirty="0"/>
              <a:t>STRATEGY DIRECTION</a:t>
            </a:r>
          </a:p>
        </p:txBody>
      </p:sp>
      <p:sp>
        <p:nvSpPr>
          <p:cNvPr id="8" name="Content Placeholder 3">
            <a:extLst>
              <a:ext uri="{FF2B5EF4-FFF2-40B4-BE49-F238E27FC236}">
                <a16:creationId xmlns:a16="http://schemas.microsoft.com/office/drawing/2014/main" id="{C158C44B-1DE4-9E52-0DCB-75C606BBEBE1}"/>
              </a:ext>
            </a:extLst>
          </p:cNvPr>
          <p:cNvSpPr>
            <a:spLocks noGrp="1"/>
          </p:cNvSpPr>
          <p:nvPr>
            <p:ph idx="1"/>
          </p:nvPr>
        </p:nvSpPr>
        <p:spPr>
          <a:xfrm>
            <a:off x="813916" y="1529541"/>
            <a:ext cx="10515600" cy="4763194"/>
          </a:xfrm>
        </p:spPr>
        <p:txBody>
          <a:bodyPr>
            <a:normAutofit fontScale="85000" lnSpcReduction="10000"/>
          </a:bodyPr>
          <a:lstStyle/>
          <a:p>
            <a:pPr marL="0" indent="0">
              <a:lnSpc>
                <a:spcPct val="110000"/>
              </a:lnSpc>
              <a:buNone/>
            </a:pPr>
            <a:r>
              <a:rPr lang="en-US" dirty="0"/>
              <a:t>This additional pool width would enable swim meets to have a 25m, or short course, competition with 8 competition lanes and 2 warm-up lanes, effectively allowing the City to activate the other 25m section of the pool tank for community use.</a:t>
            </a:r>
          </a:p>
          <a:p>
            <a:pPr marL="0" indent="0">
              <a:lnSpc>
                <a:spcPct val="110000"/>
              </a:lnSpc>
              <a:buNone/>
            </a:pPr>
            <a:r>
              <a:rPr lang="en-US" dirty="0"/>
              <a:t>Further, this 10-lane width could also allow two 25m swim meets to occur on either side of the moveable bulkhead, increasing the hosting capacity of the facility.</a:t>
            </a:r>
          </a:p>
          <a:p>
            <a:pPr marL="0" indent="0">
              <a:lnSpc>
                <a:spcPct val="110000"/>
              </a:lnSpc>
              <a:buNone/>
            </a:pPr>
            <a:r>
              <a:rPr lang="en-US" dirty="0"/>
              <a:t>There would be an increase in initial facility capital costs with this larger aquatic tank, as well as some increases to long term operating costs, but the concept has strong merit both from a competition standpoint and from a dual-use viewpoint.</a:t>
            </a:r>
          </a:p>
          <a:p>
            <a:pPr marL="0" indent="0">
              <a:lnSpc>
                <a:spcPct val="110000"/>
              </a:lnSpc>
              <a:buNone/>
            </a:pPr>
            <a:r>
              <a:rPr lang="en-US" dirty="0"/>
              <a:t>While the ideal would be the provision of a facility capable of hosting national-caliber events, the reality of Abbotsford’s needs should be based on serving this community.</a:t>
            </a:r>
          </a:p>
          <a:p>
            <a:pPr marL="0" indent="0">
              <a:lnSpc>
                <a:spcPct val="110000"/>
              </a:lnSpc>
              <a:buNone/>
            </a:pPr>
            <a:r>
              <a:rPr lang="en-US" dirty="0"/>
              <a:t>Staff recommend that the proposed approach in the Strategy still includes a new, specialized 50m Training Pool at the MSA site, but that Stage 4 of the Strategy notes that a 10-lane pool should be a focal point of design and development.</a:t>
            </a:r>
          </a:p>
          <a:p>
            <a:pPr marL="0" indent="0">
              <a:buNone/>
            </a:pPr>
            <a:endParaRPr lang="en-US" dirty="0"/>
          </a:p>
        </p:txBody>
      </p:sp>
      <p:sp>
        <p:nvSpPr>
          <p:cNvPr id="2" name="TextBox 1">
            <a:extLst>
              <a:ext uri="{FF2B5EF4-FFF2-40B4-BE49-F238E27FC236}">
                <a16:creationId xmlns:a16="http://schemas.microsoft.com/office/drawing/2014/main" id="{D06B7B29-6449-6FA3-FED9-EB1CF05C958F}"/>
              </a:ext>
            </a:extLst>
          </p:cNvPr>
          <p:cNvSpPr txBox="1"/>
          <p:nvPr/>
        </p:nvSpPr>
        <p:spPr>
          <a:xfrm>
            <a:off x="841248" y="956231"/>
            <a:ext cx="3657180" cy="461665"/>
          </a:xfrm>
          <a:prstGeom prst="rect">
            <a:avLst/>
          </a:prstGeom>
          <a:noFill/>
        </p:spPr>
        <p:txBody>
          <a:bodyPr wrap="square" rtlCol="0">
            <a:spAutoFit/>
          </a:bodyPr>
          <a:lstStyle/>
          <a:p>
            <a:r>
              <a:rPr lang="en-US" sz="2400" u="sng" dirty="0">
                <a:latin typeface="Arial" panose="020B0604020202020204" pitchFamily="34" charset="0"/>
                <a:cs typeface="Arial" panose="020B0604020202020204" pitchFamily="34" charset="0"/>
              </a:rPr>
              <a:t>50m Training Pool</a:t>
            </a:r>
          </a:p>
        </p:txBody>
      </p:sp>
    </p:spTree>
    <p:extLst>
      <p:ext uri="{BB962C8B-B14F-4D97-AF65-F5344CB8AC3E}">
        <p14:creationId xmlns:p14="http://schemas.microsoft.com/office/powerpoint/2010/main" val="1062995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17FB221-FC28-11E3-D263-C4D79CC7B1FA}"/>
              </a:ext>
            </a:extLst>
          </p:cNvPr>
          <p:cNvSpPr txBox="1">
            <a:spLocks/>
          </p:cNvSpPr>
          <p:nvPr/>
        </p:nvSpPr>
        <p:spPr>
          <a:xfrm>
            <a:off x="857249" y="0"/>
            <a:ext cx="965834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u="sng" kern="1200" baseline="0">
                <a:solidFill>
                  <a:schemeClr val="tx1"/>
                </a:solidFill>
                <a:latin typeface="Arial" panose="020B0604020202020204" pitchFamily="34" charset="0"/>
                <a:ea typeface="+mj-ea"/>
                <a:cs typeface="Arial" panose="020B0604020202020204" pitchFamily="34" charset="0"/>
              </a:defRPr>
            </a:lvl1pPr>
          </a:lstStyle>
          <a:p>
            <a:r>
              <a:rPr lang="en-US" sz="4400" u="none" dirty="0"/>
              <a:t>STRATEGY DIRECTION</a:t>
            </a:r>
          </a:p>
        </p:txBody>
      </p:sp>
      <p:sp>
        <p:nvSpPr>
          <p:cNvPr id="8" name="TextBox 7">
            <a:extLst>
              <a:ext uri="{FF2B5EF4-FFF2-40B4-BE49-F238E27FC236}">
                <a16:creationId xmlns:a16="http://schemas.microsoft.com/office/drawing/2014/main" id="{F305B4D0-72B2-C299-6C09-0D018C195E33}"/>
              </a:ext>
            </a:extLst>
          </p:cNvPr>
          <p:cNvSpPr txBox="1"/>
          <p:nvPr/>
        </p:nvSpPr>
        <p:spPr>
          <a:xfrm>
            <a:off x="832654" y="956231"/>
            <a:ext cx="3881236" cy="461665"/>
          </a:xfrm>
          <a:prstGeom prst="rect">
            <a:avLst/>
          </a:prstGeom>
          <a:noFill/>
        </p:spPr>
        <p:txBody>
          <a:bodyPr wrap="square" rtlCol="0">
            <a:spAutoFit/>
          </a:bodyPr>
          <a:lstStyle/>
          <a:p>
            <a:r>
              <a:rPr lang="en-US" sz="2400" u="sng" dirty="0">
                <a:latin typeface="Arial" panose="020B0604020202020204" pitchFamily="34" charset="0"/>
                <a:cs typeface="Arial" panose="020B0604020202020204" pitchFamily="34" charset="0"/>
              </a:rPr>
              <a:t>Proposed Draft Strategy</a:t>
            </a:r>
          </a:p>
        </p:txBody>
      </p:sp>
      <p:pic>
        <p:nvPicPr>
          <p:cNvPr id="9" name="Picture 8">
            <a:extLst>
              <a:ext uri="{FF2B5EF4-FFF2-40B4-BE49-F238E27FC236}">
                <a16:creationId xmlns:a16="http://schemas.microsoft.com/office/drawing/2014/main" id="{57C50D36-6AAC-3F50-BE6F-3F248270CF8F}"/>
              </a:ext>
            </a:extLst>
          </p:cNvPr>
          <p:cNvPicPr>
            <a:picLocks noChangeAspect="1"/>
          </p:cNvPicPr>
          <p:nvPr/>
        </p:nvPicPr>
        <p:blipFill>
          <a:blip r:embed="rId2"/>
          <a:stretch>
            <a:fillRect/>
          </a:stretch>
        </p:blipFill>
        <p:spPr>
          <a:xfrm>
            <a:off x="832654" y="1944131"/>
            <a:ext cx="9243028" cy="3344441"/>
          </a:xfrm>
          <a:prstGeom prst="rect">
            <a:avLst/>
          </a:prstGeom>
        </p:spPr>
      </p:pic>
      <p:sp>
        <p:nvSpPr>
          <p:cNvPr id="10" name="Rectangle 9">
            <a:extLst>
              <a:ext uri="{FF2B5EF4-FFF2-40B4-BE49-F238E27FC236}">
                <a16:creationId xmlns:a16="http://schemas.microsoft.com/office/drawing/2014/main" id="{034731EC-DB5B-FDA6-2796-2730D05CA402}"/>
              </a:ext>
            </a:extLst>
          </p:cNvPr>
          <p:cNvSpPr/>
          <p:nvPr/>
        </p:nvSpPr>
        <p:spPr>
          <a:xfrm>
            <a:off x="613458" y="1551008"/>
            <a:ext cx="9560689" cy="4143736"/>
          </a:xfrm>
          <a:prstGeom prst="rect">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76060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9FDF8A4-C7FA-4D41-0FC3-409E790750DB}"/>
              </a:ext>
            </a:extLst>
          </p:cNvPr>
          <p:cNvPicPr>
            <a:picLocks noChangeAspect="1"/>
          </p:cNvPicPr>
          <p:nvPr/>
        </p:nvPicPr>
        <p:blipFill>
          <a:blip r:embed="rId2"/>
          <a:stretch>
            <a:fillRect/>
          </a:stretch>
        </p:blipFill>
        <p:spPr>
          <a:xfrm>
            <a:off x="2069960" y="871404"/>
            <a:ext cx="7666893" cy="5385773"/>
          </a:xfrm>
          <a:prstGeom prst="rect">
            <a:avLst/>
          </a:prstGeom>
        </p:spPr>
      </p:pic>
      <p:sp>
        <p:nvSpPr>
          <p:cNvPr id="5" name="Title 1">
            <a:extLst>
              <a:ext uri="{FF2B5EF4-FFF2-40B4-BE49-F238E27FC236}">
                <a16:creationId xmlns:a16="http://schemas.microsoft.com/office/drawing/2014/main" id="{DDA156BE-ECB7-D808-2000-EC79F266CB20}"/>
              </a:ext>
            </a:extLst>
          </p:cNvPr>
          <p:cNvSpPr txBox="1">
            <a:spLocks/>
          </p:cNvSpPr>
          <p:nvPr/>
        </p:nvSpPr>
        <p:spPr>
          <a:xfrm>
            <a:off x="857249" y="0"/>
            <a:ext cx="965834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u="sng" kern="1200" baseline="0">
                <a:solidFill>
                  <a:schemeClr val="tx1"/>
                </a:solidFill>
                <a:latin typeface="Arial" panose="020B0604020202020204" pitchFamily="34" charset="0"/>
                <a:ea typeface="+mj-ea"/>
                <a:cs typeface="Arial" panose="020B0604020202020204" pitchFamily="34" charset="0"/>
              </a:defRPr>
            </a:lvl1pPr>
          </a:lstStyle>
          <a:p>
            <a:r>
              <a:rPr lang="en-US" sz="4400" u="none" dirty="0"/>
              <a:t>STRATEGY DIRECTION</a:t>
            </a:r>
          </a:p>
        </p:txBody>
      </p:sp>
    </p:spTree>
    <p:extLst>
      <p:ext uri="{BB962C8B-B14F-4D97-AF65-F5344CB8AC3E}">
        <p14:creationId xmlns:p14="http://schemas.microsoft.com/office/powerpoint/2010/main" val="5193610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DC74085-7F6B-4428-9B8E-4C370AFDB35B}"/>
              </a:ext>
            </a:extLst>
          </p:cNvPr>
          <p:cNvSpPr txBox="1">
            <a:spLocks/>
          </p:cNvSpPr>
          <p:nvPr/>
        </p:nvSpPr>
        <p:spPr>
          <a:xfrm>
            <a:off x="857249" y="0"/>
            <a:ext cx="965834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u="sng" kern="1200" baseline="0">
                <a:solidFill>
                  <a:schemeClr val="tx1"/>
                </a:solidFill>
                <a:latin typeface="Arial" panose="020B0604020202020204" pitchFamily="34" charset="0"/>
                <a:ea typeface="+mj-ea"/>
                <a:cs typeface="Arial" panose="020B0604020202020204" pitchFamily="34" charset="0"/>
              </a:defRPr>
            </a:lvl1pPr>
          </a:lstStyle>
          <a:p>
            <a:r>
              <a:rPr lang="en-US" sz="4400" u="none" dirty="0"/>
              <a:t>NEXT STEPS</a:t>
            </a:r>
          </a:p>
        </p:txBody>
      </p:sp>
      <p:pic>
        <p:nvPicPr>
          <p:cNvPr id="8" name="Picture 7">
            <a:extLst>
              <a:ext uri="{FF2B5EF4-FFF2-40B4-BE49-F238E27FC236}">
                <a16:creationId xmlns:a16="http://schemas.microsoft.com/office/drawing/2014/main" id="{7AA4B1C7-0F28-5835-310C-B26C410CD2C4}"/>
              </a:ext>
            </a:extLst>
          </p:cNvPr>
          <p:cNvPicPr>
            <a:picLocks noChangeAspect="1"/>
          </p:cNvPicPr>
          <p:nvPr/>
        </p:nvPicPr>
        <p:blipFill>
          <a:blip r:embed="rId2"/>
          <a:srcRect l="2418" t="15964" r="4722" b="6729"/>
          <a:stretch>
            <a:fillRect/>
          </a:stretch>
        </p:blipFill>
        <p:spPr>
          <a:xfrm>
            <a:off x="1676400" y="879798"/>
            <a:ext cx="8513686" cy="5476826"/>
          </a:xfrm>
          <a:prstGeom prst="rect">
            <a:avLst/>
          </a:prstGeom>
        </p:spPr>
      </p:pic>
    </p:spTree>
    <p:extLst>
      <p:ext uri="{BB962C8B-B14F-4D97-AF65-F5344CB8AC3E}">
        <p14:creationId xmlns:p14="http://schemas.microsoft.com/office/powerpoint/2010/main" val="21190437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9E472-BC5E-CC36-95D3-20FFE4B2F05C}"/>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F68D0387-3B4B-620B-A06A-F40F2BDC966D}"/>
              </a:ext>
            </a:extLst>
          </p:cNvPr>
          <p:cNvSpPr txBox="1">
            <a:spLocks/>
          </p:cNvSpPr>
          <p:nvPr/>
        </p:nvSpPr>
        <p:spPr>
          <a:xfrm>
            <a:off x="857249" y="0"/>
            <a:ext cx="965834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u="sng" kern="1200" baseline="0">
                <a:solidFill>
                  <a:schemeClr val="tx1"/>
                </a:solidFill>
                <a:latin typeface="Arial" panose="020B0604020202020204" pitchFamily="34" charset="0"/>
                <a:ea typeface="+mj-ea"/>
                <a:cs typeface="Arial" panose="020B0604020202020204" pitchFamily="34" charset="0"/>
              </a:defRPr>
            </a:lvl1pPr>
          </a:lstStyle>
          <a:p>
            <a:r>
              <a:rPr lang="en-US" sz="4400" u="none" dirty="0"/>
              <a:t>NEXT STEPS</a:t>
            </a:r>
          </a:p>
        </p:txBody>
      </p:sp>
      <p:sp>
        <p:nvSpPr>
          <p:cNvPr id="8" name="Content Placeholder 3">
            <a:extLst>
              <a:ext uri="{FF2B5EF4-FFF2-40B4-BE49-F238E27FC236}">
                <a16:creationId xmlns:a16="http://schemas.microsoft.com/office/drawing/2014/main" id="{332E272F-3E40-3BE4-0B92-99A14BB0E484}"/>
              </a:ext>
            </a:extLst>
          </p:cNvPr>
          <p:cNvSpPr>
            <a:spLocks noGrp="1"/>
          </p:cNvSpPr>
          <p:nvPr>
            <p:ph idx="1"/>
          </p:nvPr>
        </p:nvSpPr>
        <p:spPr>
          <a:xfrm>
            <a:off x="813916" y="1244009"/>
            <a:ext cx="10515600" cy="4432892"/>
          </a:xfrm>
        </p:spPr>
        <p:txBody>
          <a:bodyPr>
            <a:normAutofit/>
          </a:bodyPr>
          <a:lstStyle/>
          <a:p>
            <a:pPr marL="0" lvl="0" indent="0" fontAlgn="base">
              <a:buNone/>
            </a:pPr>
            <a:r>
              <a:rPr lang="en-US" dirty="0"/>
              <a:t>With Council’s approval, community consultation on the Draft Strategy would occur with a focus on informing the community of the changes resulting from the input received through the community consultation in the fall of 2025.</a:t>
            </a:r>
          </a:p>
          <a:p>
            <a:pPr marL="0" lvl="0" indent="0" fontAlgn="base">
              <a:buNone/>
            </a:pPr>
            <a:endParaRPr lang="en-US" dirty="0"/>
          </a:p>
          <a:p>
            <a:pPr marL="0" lvl="0" indent="0" fontAlgn="base">
              <a:buNone/>
            </a:pPr>
            <a:r>
              <a:rPr lang="en-US" dirty="0"/>
              <a:t>This community consultation on the Draft Strategy will consist of a community wide survey on the Let’s Talk Abbotsford site which will highlight the changes and notable details from the previous community consultation information.</a:t>
            </a:r>
          </a:p>
          <a:p>
            <a:pPr marL="0" indent="0">
              <a:buNone/>
            </a:pPr>
            <a:endParaRPr lang="en-US" dirty="0"/>
          </a:p>
        </p:txBody>
      </p:sp>
    </p:spTree>
    <p:extLst>
      <p:ext uri="{BB962C8B-B14F-4D97-AF65-F5344CB8AC3E}">
        <p14:creationId xmlns:p14="http://schemas.microsoft.com/office/powerpoint/2010/main" val="6978328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3">
            <a:extLst>
              <a:ext uri="{FF2B5EF4-FFF2-40B4-BE49-F238E27FC236}">
                <a16:creationId xmlns:a16="http://schemas.microsoft.com/office/drawing/2014/main" id="{B71870FC-DE83-7635-B94C-4747EA072B03}"/>
              </a:ext>
            </a:extLst>
          </p:cNvPr>
          <p:cNvSpPr>
            <a:spLocks noGrp="1"/>
          </p:cNvSpPr>
          <p:nvPr>
            <p:ph idx="1"/>
          </p:nvPr>
        </p:nvSpPr>
        <p:spPr>
          <a:xfrm>
            <a:off x="813916" y="1325563"/>
            <a:ext cx="10515600" cy="4950546"/>
          </a:xfrm>
        </p:spPr>
        <p:txBody>
          <a:bodyPr>
            <a:normAutofit fontScale="92500"/>
          </a:bodyPr>
          <a:lstStyle/>
          <a:p>
            <a:pPr marL="0" indent="0">
              <a:lnSpc>
                <a:spcPct val="100000"/>
              </a:lnSpc>
              <a:buNone/>
            </a:pPr>
            <a:r>
              <a:rPr lang="en-US" dirty="0"/>
              <a:t>Pending Council’s approval of the Final Strategy, staff will begin the financial planning work necessary to implement the Strategy over the identified time period.</a:t>
            </a:r>
          </a:p>
          <a:p>
            <a:pPr marL="0" indent="0">
              <a:lnSpc>
                <a:spcPct val="100000"/>
              </a:lnSpc>
              <a:buNone/>
            </a:pPr>
            <a:r>
              <a:rPr lang="en-US" dirty="0"/>
              <a:t>Based on high-level condition assessments and preventative maintenance projection programs the City utilizes, retaining the current operational scope of the MRC pool until 2038 would be $16.99M, with $9.36M required for ARC pool through 2042.</a:t>
            </a:r>
          </a:p>
          <a:p>
            <a:pPr marL="0" indent="0">
              <a:lnSpc>
                <a:spcPct val="100000"/>
              </a:lnSpc>
              <a:buNone/>
            </a:pPr>
            <a:r>
              <a:rPr lang="en-US" dirty="0"/>
              <a:t>These values are based on 2024 dollars, and are projections based on typical facility operating and capital program standards versus intrusive facility systems physical testing. As such, unforeseen repairs requiring additional capital funding may arise over time.</a:t>
            </a:r>
          </a:p>
          <a:p>
            <a:pPr marL="0" indent="0">
              <a:lnSpc>
                <a:spcPct val="100000"/>
              </a:lnSpc>
              <a:buNone/>
            </a:pPr>
            <a:r>
              <a:rPr lang="en-US" dirty="0"/>
              <a:t>To deliver some of these proposed strategic projects, staff will be identifying various funding sources for Council’s consideration including long-term debt financing.</a:t>
            </a:r>
          </a:p>
          <a:p>
            <a:pPr marL="0" indent="0">
              <a:buNone/>
            </a:pPr>
            <a:endParaRPr lang="en-US" dirty="0"/>
          </a:p>
        </p:txBody>
      </p:sp>
      <p:sp>
        <p:nvSpPr>
          <p:cNvPr id="9" name="Title 1">
            <a:extLst>
              <a:ext uri="{FF2B5EF4-FFF2-40B4-BE49-F238E27FC236}">
                <a16:creationId xmlns:a16="http://schemas.microsoft.com/office/drawing/2014/main" id="{A987C8F9-DD66-E678-63EA-22CECA87E471}"/>
              </a:ext>
            </a:extLst>
          </p:cNvPr>
          <p:cNvSpPr>
            <a:spLocks noGrp="1"/>
          </p:cNvSpPr>
          <p:nvPr>
            <p:ph type="title"/>
          </p:nvPr>
        </p:nvSpPr>
        <p:spPr>
          <a:xfrm>
            <a:off x="813916" y="0"/>
            <a:ext cx="9701684" cy="1325563"/>
          </a:xfrm>
        </p:spPr>
        <p:txBody>
          <a:bodyPr>
            <a:normAutofit/>
          </a:bodyPr>
          <a:lstStyle/>
          <a:p>
            <a:r>
              <a:rPr lang="en-US" sz="4400" u="none" dirty="0"/>
              <a:t>FINANCIAL PLAN IMPLICATIONS</a:t>
            </a:r>
          </a:p>
        </p:txBody>
      </p:sp>
    </p:spTree>
    <p:extLst>
      <p:ext uri="{BB962C8B-B14F-4D97-AF65-F5344CB8AC3E}">
        <p14:creationId xmlns:p14="http://schemas.microsoft.com/office/powerpoint/2010/main" val="8269200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31853C5-56D7-8609-83A2-5356923B05E6}"/>
              </a:ext>
            </a:extLst>
          </p:cNvPr>
          <p:cNvSpPr>
            <a:spLocks noGrp="1"/>
          </p:cNvSpPr>
          <p:nvPr>
            <p:ph idx="1"/>
          </p:nvPr>
        </p:nvSpPr>
        <p:spPr>
          <a:xfrm>
            <a:off x="813916" y="2509285"/>
            <a:ext cx="10515600" cy="3571654"/>
          </a:xfrm>
        </p:spPr>
        <p:txBody>
          <a:bodyPr/>
          <a:lstStyle/>
          <a:p>
            <a:pPr marL="0" indent="0">
              <a:buNone/>
            </a:pPr>
            <a:r>
              <a:rPr lang="en-US" dirty="0"/>
              <a:t>Council’s 2022 – 2026 Strategic Plan, Principle 1 – Inclusive and Connected Community, Goal 3 includes the completion and implementation of the Aquatic Services and Facilities Strategy.</a:t>
            </a:r>
          </a:p>
          <a:p>
            <a:pPr marL="0" indent="0">
              <a:buNone/>
            </a:pPr>
            <a:endParaRPr lang="en-US" dirty="0"/>
          </a:p>
        </p:txBody>
      </p:sp>
      <p:sp>
        <p:nvSpPr>
          <p:cNvPr id="5" name="Title 1">
            <a:extLst>
              <a:ext uri="{FF2B5EF4-FFF2-40B4-BE49-F238E27FC236}">
                <a16:creationId xmlns:a16="http://schemas.microsoft.com/office/drawing/2014/main" id="{F6A4F0D9-5C8D-F55A-D5F2-FA49ADBF72C2}"/>
              </a:ext>
            </a:extLst>
          </p:cNvPr>
          <p:cNvSpPr>
            <a:spLocks noGrp="1"/>
          </p:cNvSpPr>
          <p:nvPr>
            <p:ph type="title"/>
          </p:nvPr>
        </p:nvSpPr>
        <p:spPr>
          <a:xfrm>
            <a:off x="813916" y="338258"/>
            <a:ext cx="10447918" cy="1777621"/>
          </a:xfrm>
        </p:spPr>
        <p:txBody>
          <a:bodyPr>
            <a:noAutofit/>
          </a:bodyPr>
          <a:lstStyle/>
          <a:p>
            <a:r>
              <a:rPr lang="en-US" sz="4400" u="none" dirty="0"/>
              <a:t>IMPACTS ON COUNCIL POLICIES, STRATEGIC PLAN AND/OR COUNCIL DIRECTION</a:t>
            </a:r>
          </a:p>
        </p:txBody>
      </p:sp>
    </p:spTree>
    <p:extLst>
      <p:ext uri="{BB962C8B-B14F-4D97-AF65-F5344CB8AC3E}">
        <p14:creationId xmlns:p14="http://schemas.microsoft.com/office/powerpoint/2010/main" val="26144611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0DF3A5AB-0214-9650-194E-CABCA6901C2D}"/>
              </a:ext>
            </a:extLst>
          </p:cNvPr>
          <p:cNvSpPr>
            <a:spLocks noGrp="1"/>
          </p:cNvSpPr>
          <p:nvPr>
            <p:ph idx="1"/>
          </p:nvPr>
        </p:nvSpPr>
        <p:spPr>
          <a:xfrm>
            <a:off x="813916" y="1127051"/>
            <a:ext cx="10515600" cy="4549850"/>
          </a:xfrm>
        </p:spPr>
        <p:txBody>
          <a:bodyPr/>
          <a:lstStyle/>
          <a:p>
            <a:pPr marL="457200" lvl="0" indent="-457200" algn="just" eaLnBrk="0" fontAlgn="base" hangingPunct="0">
              <a:lnSpc>
                <a:spcPct val="100000"/>
              </a:lnSpc>
              <a:spcBef>
                <a:spcPct val="0"/>
              </a:spcBef>
              <a:spcAft>
                <a:spcPct val="0"/>
              </a:spcAft>
              <a:buFont typeface="+mj-lt"/>
              <a:buAutoNum type="arabicPeriod"/>
            </a:pPr>
            <a:r>
              <a:rPr lang="en-US" altLang="en-US" dirty="0">
                <a:ea typeface="Calibri" panose="020F0502020204030204" pitchFamily="34" charset="0"/>
              </a:rPr>
              <a:t>That Council direct staff to undertake community consultation in advance of the Stage 4 Final Strategy as generally outlined in Report No. PRC 014-2026; and</a:t>
            </a:r>
          </a:p>
          <a:p>
            <a:pPr marL="342900" lvl="0" indent="-342900" algn="just" eaLnBrk="0" fontAlgn="base" hangingPunct="0">
              <a:lnSpc>
                <a:spcPct val="100000"/>
              </a:lnSpc>
              <a:spcBef>
                <a:spcPct val="0"/>
              </a:spcBef>
              <a:spcAft>
                <a:spcPct val="0"/>
              </a:spcAft>
              <a:buFont typeface="+mj-lt"/>
              <a:buAutoNum type="arabicPeriod"/>
            </a:pPr>
            <a:endParaRPr lang="en-US" altLang="en-US" sz="1600" dirty="0"/>
          </a:p>
          <a:p>
            <a:pPr marL="457200" lvl="0" indent="-457200" algn="just" eaLnBrk="0" fontAlgn="base" hangingPunct="0">
              <a:lnSpc>
                <a:spcPct val="100000"/>
              </a:lnSpc>
              <a:spcBef>
                <a:spcPct val="0"/>
              </a:spcBef>
              <a:spcAft>
                <a:spcPct val="0"/>
              </a:spcAft>
              <a:buFont typeface="+mj-lt"/>
              <a:buAutoNum type="arabicPeriod"/>
            </a:pPr>
            <a:r>
              <a:rPr lang="en-US" altLang="en-US" dirty="0">
                <a:ea typeface="Calibri" panose="020F0502020204030204" pitchFamily="34" charset="0"/>
              </a:rPr>
              <a:t>That, following the community consultation, staff </a:t>
            </a:r>
            <a:r>
              <a:rPr lang="en-US" altLang="en-US">
                <a:ea typeface="Calibri" panose="020F0502020204030204" pitchFamily="34" charset="0"/>
              </a:rPr>
              <a:t>provide the Stage </a:t>
            </a:r>
            <a:r>
              <a:rPr lang="en-US" altLang="en-US" dirty="0">
                <a:ea typeface="Calibri" panose="020F0502020204030204" pitchFamily="34" charset="0"/>
              </a:rPr>
              <a:t>4 Final Strategy for Council’s consideration.</a:t>
            </a:r>
            <a:endParaRPr lang="en-US" altLang="en-US" sz="4000" dirty="0"/>
          </a:p>
        </p:txBody>
      </p:sp>
      <p:sp>
        <p:nvSpPr>
          <p:cNvPr id="5" name="Title 1">
            <a:extLst>
              <a:ext uri="{FF2B5EF4-FFF2-40B4-BE49-F238E27FC236}">
                <a16:creationId xmlns:a16="http://schemas.microsoft.com/office/drawing/2014/main" id="{F4C3A2FE-2110-AFF0-0C21-4A7B85597F99}"/>
              </a:ext>
            </a:extLst>
          </p:cNvPr>
          <p:cNvSpPr>
            <a:spLocks noGrp="1"/>
          </p:cNvSpPr>
          <p:nvPr>
            <p:ph type="title"/>
          </p:nvPr>
        </p:nvSpPr>
        <p:spPr>
          <a:xfrm>
            <a:off x="813916" y="0"/>
            <a:ext cx="9701684" cy="1325563"/>
          </a:xfrm>
        </p:spPr>
        <p:txBody>
          <a:bodyPr>
            <a:normAutofit/>
          </a:bodyPr>
          <a:lstStyle/>
          <a:p>
            <a:r>
              <a:rPr lang="en-US" sz="4400" u="none" dirty="0"/>
              <a:t>RECOMMENDATION</a:t>
            </a:r>
          </a:p>
        </p:txBody>
      </p:sp>
    </p:spTree>
    <p:extLst>
      <p:ext uri="{BB962C8B-B14F-4D97-AF65-F5344CB8AC3E}">
        <p14:creationId xmlns:p14="http://schemas.microsoft.com/office/powerpoint/2010/main" val="125508976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6748873|-4715511|-15368417|-11851413|-11645362|Markido&quot;,&quot;Id&quot;:&quot;699f8f3a3746412c38c82dbc&quot;,&quot;SmartGridHorizontal&quot;:0,&quot;LinkedExcelSources&quot;:{},&quot;LinkedProjectSources&quot;:{},&quot;FlowConfig&quot;:{&quot;Canvas&quot;:{&quot;Slide&quot;:-1,&quot;Width&quot;:0,&quot;Height&quot;:0},&quot;Timeline&quot;:{&quot;Actions&quot;:[]}},&quot;LinkedSlideMergeSources&quot;:{},&quot;LinkedSharePointSlideMergeSources&quo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Widescreen Council Meeting of Council" id="{B9068EC5-2E0B-4562-8DB4-F5C0A2040BFF}" vid="{144EFDD8-A947-442A-9A79-48B868DBE0CB}"/>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p:properties xmlns:p="http://schemas.microsoft.com/office/2006/metadata/properties" xmlns:xsi="http://www.w3.org/2001/XMLSchema-instance" xmlns:pc="http://schemas.microsoft.com/office/infopath/2007/PartnerControls">
  <documentManagement>
    <Awaiting_x0020_Attachments xmlns="http://schemas.microsoft.com/sharepoint/v3" xsi:nil="true"/>
    <Recommendation_x0020_FR xmlns="http://schemas.microsoft.com/sharepoint/v3" xsi:nil="true"/>
    <eSCRIBE_x0020_Department xmlns="http://schemas.microsoft.com/sharepoint/v3">20</eSCRIBE_x0020_Department>
    <Report_x0020_Number xmlns="http://schemas.microsoft.com/sharepoint/v3" xsi:nil="true"/>
    <SignaturesRequired xmlns="http://schemas.microsoft.com/sharepoint/v3" xsi:nil="true"/>
    <FamilyId xmlns="http://schemas.microsoft.com/sharepoint/v3" xsi:nil="true"/>
    <ListId xmlns="b1818484-0133-4a98-ad95-685174d91b44">58db5d7f-09f2-475f-a223-9f953f1c0f98</ListId>
    <FamilyId0 xmlns="b1818484-0133-4a98-ad95-685174d91b44" xsi:nil="true"/>
    <Closed_x0020_Description xmlns="http://schemas.microsoft.com/sharepoint/v3" xsi:nil="true"/>
    <eSCRIBE_x0020_Meeting_x0020_Type xmlns="http://schemas.microsoft.com/sharepoint/v3">103</eSCRIBE_x0020_Meeting_x0020_Type>
    <LegislativeItem xmlns="http://schemas.microsoft.com/sharepoint/v3" xsi:nil="true"/>
    <Sequence xmlns="b1818484-0133-4a98-ad95-685174d91b44">3</Sequence>
    <Sponsor xmlns="http://schemas.microsoft.com/sharepoint/v3">
      <UserInfo>
        <DisplayName/>
        <AccountId xsi:nil="true"/>
        <AccountType/>
      </UserInfo>
    </Sponsor>
    <ReportID xmlns="b1818484-0133-4a98-ad95-685174d91b44">861</ReportID>
    <Document_x0020_Description_x0020_FR xmlns="http://schemas.microsoft.com/sharepoint/v3" xsi:nil="true"/>
    <RequestedBy xmlns="http://schemas.microsoft.com/sharepoint/v3" xsi:nil="true"/>
    <CustomPermissions xmlns="http://schemas.microsoft.com/sharepoint/v3" xsi:nil="true"/>
    <MapParcelOwner xmlns="http://schemas.microsoft.com/sharepoint/v3" xsi:nil="true"/>
    <Recommendation xmlns="http://schemas.microsoft.com/sharepoint/v3" xsi:nil="true"/>
    <Status xmlns="a9f92d06-d84e-4a55-be3e-e23832ac12db">Pending</Status>
    <Closed_x0020_Description_x0020_FR xmlns="http://schemas.microsoft.com/sharepoint/v3" xsi:nil="true"/>
    <LegislativeSponsors xmlns="http://schemas.microsoft.com/sharepoint/v3">
      <UserInfo>
        <DisplayName/>
        <AccountId xsi:nil="true"/>
        <AccountType/>
      </UserInfo>
    </LegislativeSponsors>
    <Document_x0020_Description xmlns="http://schemas.microsoft.com/sharepoint/v3" xsi:nil="true"/>
    <Pending_x0020_Late_x0020_Approval xmlns="http://schemas.microsoft.com/sharepoint/v3" xsi:nil="true"/>
    <ConfidentialReason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eSCRIBE Document Content Type" ma:contentTypeID="0x010100658619C53A8A417DAE26FD859E814F3E00D2D7468E55E57D4C9B4379E536BE711F" ma:contentTypeVersion="5" ma:contentTypeDescription="eSCRIBE Document Content Type" ma:contentTypeScope="" ma:versionID="31699d95d9f080b27cc740f384c0c5ec">
  <xsd:schema xmlns:xsd="http://www.w3.org/2001/XMLSchema" xmlns:xs="http://www.w3.org/2001/XMLSchema" xmlns:p="http://schemas.microsoft.com/office/2006/metadata/properties" xmlns:ns1="http://schemas.microsoft.com/sharepoint/v3" xmlns:ns2="a9f92d06-d84e-4a55-be3e-e23832ac12db" xmlns:ns3="b1818484-0133-4a98-ad95-685174d91b44" targetNamespace="http://schemas.microsoft.com/office/2006/metadata/properties" ma:root="true" ma:fieldsID="d087ad58bd126c1632b2fd356b2c029b" ns1:_="" ns2:_="" ns3:_="">
    <xsd:import namespace="http://schemas.microsoft.com/sharepoint/v3"/>
    <xsd:import namespace="a9f92d06-d84e-4a55-be3e-e23832ac12db"/>
    <xsd:import namespace="b1818484-0133-4a98-ad95-685174d91b44"/>
    <xsd:element name="properties">
      <xsd:complexType>
        <xsd:sequence>
          <xsd:element name="documentManagement">
            <xsd:complexType>
              <xsd:all>
                <xsd:element ref="ns1:eSCRIBE_x0020_Department" minOccurs="0"/>
                <xsd:element ref="ns1:eSCRIBE_x0020_Meeting_x0020_Type" minOccurs="0"/>
                <xsd:element ref="ns2:Status" minOccurs="0"/>
                <xsd:element ref="ns1:Sponsor" minOccurs="0"/>
                <xsd:element ref="ns1:Document_x0020_Description" minOccurs="0"/>
                <xsd:element ref="ns1:Document_x0020_Description_x0020_FR" minOccurs="0"/>
                <xsd:element ref="ns1:Closed_x0020_Description" minOccurs="0"/>
                <xsd:element ref="ns1:Closed_x0020_Description_x0020_FR" minOccurs="0"/>
                <xsd:element ref="ns1:Recommendation" minOccurs="0"/>
                <xsd:element ref="ns1:Recommendation_x0020_FR" minOccurs="0"/>
                <xsd:element ref="ns1:Report_x0020_Number" minOccurs="0"/>
                <xsd:element ref="ns1:Awaiting_x0020_Attachments" minOccurs="0"/>
                <xsd:element ref="ns1:ConfidentialReasons" minOccurs="0"/>
                <xsd:element ref="ns1:LegislativeItem" minOccurs="0"/>
                <xsd:element ref="ns1:LegislativeSponsors" minOccurs="0"/>
                <xsd:element ref="ns1:SignaturesRequired" minOccurs="0"/>
                <xsd:element ref="ns1:MapParcelOwner" minOccurs="0"/>
                <xsd:element ref="ns1:RequestedBy" minOccurs="0"/>
                <xsd:element ref="ns1:FamilyId" minOccurs="0"/>
                <xsd:element ref="ns1:CustomPermissions" minOccurs="0"/>
                <xsd:element ref="ns1:Pending_x0020_Late_x0020_Approval" minOccurs="0"/>
                <xsd:element ref="ns3:ListId" minOccurs="0"/>
                <xsd:element ref="ns3:ReportID" minOccurs="0"/>
                <xsd:element ref="ns3:Sequence" minOccurs="0"/>
                <xsd:element ref="ns3:FamilyI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eSCRIBE_x0020_Department" ma:index="1" nillable="true" ma:displayName="eSCRIBE Department" ma:list="{3C636D7A-E92E-4EA7-BA47-6D419E2FF140}" ma:internalName="eSCRIBE_x0020_Department" ma:showField="Title" ma:web="{a9f92d06-d84e-4a55-be3e-e23832ac12db}">
      <xsd:simpleType>
        <xsd:restriction base="dms:Lookup"/>
      </xsd:simpleType>
    </xsd:element>
    <xsd:element name="eSCRIBE_x0020_Meeting_x0020_Type" ma:index="2" nillable="true" ma:displayName="eSCRIBE Meeting Type" ma:list="{85558E5E-76BE-48FC-9F60-28EDAF010FFD}" ma:internalName="eSCRIBE_x0020_Meeting_x0020_Type" ma:showField="MeetingType" ma:web="{a9f92d06-d84e-4a55-be3e-e23832ac12db}">
      <xsd:simpleType>
        <xsd:restriction base="dms:Lookup"/>
      </xsd:simpleType>
    </xsd:element>
    <xsd:element name="Sponsor" ma:index="4" nillable="true" ma:displayName="Sponsor" ma:description="" ma:list="UserInfo" ma:internalName="Sponso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ocument_x0020_Description" ma:index="5" nillable="true" ma:displayName="Document Description" ma:internalName="Document_x0020_Description">
      <xsd:simpleType>
        <xsd:restriction base="dms:Note"/>
      </xsd:simpleType>
    </xsd:element>
    <xsd:element name="Document_x0020_Description_x0020_FR" ma:index="6" nillable="true" ma:displayName="Document Description FR" ma:hidden="true" ma:internalName="Document_x0020_Description_x0020_FR">
      <xsd:simpleType>
        <xsd:restriction base="dms:Note"/>
      </xsd:simpleType>
    </xsd:element>
    <xsd:element name="Closed_x0020_Description" ma:index="7" nillable="true" ma:displayName="Closed Description" ma:internalName="Closed_x0020_Description">
      <xsd:simpleType>
        <xsd:restriction base="dms:Note"/>
      </xsd:simpleType>
    </xsd:element>
    <xsd:element name="Closed_x0020_Description_x0020_FR" ma:index="8" nillable="true" ma:displayName="Closed Description FR" ma:internalName="Closed_x0020_Description_x0020_FR">
      <xsd:simpleType>
        <xsd:restriction base="dms:Note"/>
      </xsd:simpleType>
    </xsd:element>
    <xsd:element name="Recommendation" ma:index="9" nillable="true" ma:displayName="Recommendation" ma:internalName="Recommendation">
      <xsd:simpleType>
        <xsd:restriction base="dms:Note"/>
      </xsd:simpleType>
    </xsd:element>
    <xsd:element name="Recommendation_x0020_FR" ma:index="10" nillable="true" ma:displayName="Recommendation FR" ma:hidden="true" ma:internalName="Recommendation_x0020_FR">
      <xsd:simpleType>
        <xsd:restriction base="dms:Note"/>
      </xsd:simpleType>
    </xsd:element>
    <xsd:element name="Report_x0020_Number" ma:index="11" nillable="true" ma:displayName="Report Number" ma:internalName="Report_x0020_Number">
      <xsd:simpleType>
        <xsd:restriction base="dms:Text"/>
      </xsd:simpleType>
    </xsd:element>
    <xsd:element name="Awaiting_x0020_Attachments" ma:index="12" nillable="true" ma:displayName="Awaiting Attachments" ma:description="Is this Report waiting for attachments?" ma:internalName="Awaiting_x0020_Attachments">
      <xsd:simpleType>
        <xsd:restriction base="dms:Boolean"/>
      </xsd:simpleType>
    </xsd:element>
    <xsd:element name="ConfidentialReasons" ma:index="13" nillable="true" ma:displayName="ConfidentialReasons" ma:hidden="true" ma:internalName="ConfidentialReasons">
      <xsd:simpleType>
        <xsd:restriction base="dms:Text"/>
      </xsd:simpleType>
    </xsd:element>
    <xsd:element name="LegislativeItem" ma:index="14" nillable="true" ma:displayName="LegislativeItem" ma:description="Is this Report a Legislative Item?" ma:internalName="LegislativeItem">
      <xsd:simpleType>
        <xsd:restriction base="dms:Boolean"/>
      </xsd:simpleType>
    </xsd:element>
    <xsd:element name="LegislativeSponsors" ma:index="15" nillable="true" ma:displayName="LegislativeSponsors" ma:description="" ma:list="UserInfo" ma:internalName="LegislativeSponsors">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ignaturesRequired" ma:index="16" nillable="true" ma:displayName="SignaturesRequired" ma:description="Are signatures required?" ma:internalName="SignaturesRequired">
      <xsd:simpleType>
        <xsd:restriction base="dms:Boolean"/>
      </xsd:simpleType>
    </xsd:element>
    <xsd:element name="MapParcelOwner" ma:index="17" nillable="true" ma:displayName="Map and Parcel No. / Owner" ma:internalName="MapParcelOwner">
      <xsd:simpleType>
        <xsd:restriction base="dms:Note"/>
      </xsd:simpleType>
    </xsd:element>
    <xsd:element name="RequestedBy" ma:index="18" nillable="true" ma:displayName="RequestedBy" ma:internalName="RequestedBy">
      <xsd:simpleType>
        <xsd:restriction base="dms:Note"/>
      </xsd:simpleType>
    </xsd:element>
    <xsd:element name="FamilyId" ma:index="19" nillable="true" ma:displayName="FamilyId" ma:internalName="FamilyId">
      <xsd:simpleType>
        <xsd:restriction base="dms:Unknown"/>
      </xsd:simpleType>
    </xsd:element>
    <xsd:element name="CustomPermissions" ma:index="20" nillable="true" ma:displayName="CustomPermissions" ma:internalName="CustomPermissions">
      <xsd:simpleType>
        <xsd:restriction base="dms:Note"/>
      </xsd:simpleType>
    </xsd:element>
    <xsd:element name="Pending_x0020_Late_x0020_Approval" ma:index="21" nillable="true" ma:displayName="Pending Late Approval" ma:internalName="Pending_x0020_Late_x0020_Approval">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9f92d06-d84e-4a55-be3e-e23832ac12db" elementFormDefault="qualified">
    <xsd:import namespace="http://schemas.microsoft.com/office/2006/documentManagement/types"/>
    <xsd:import namespace="http://schemas.microsoft.com/office/infopath/2007/PartnerControls"/>
    <xsd:element name="Status" ma:index="3" nillable="true" ma:displayName="Status" ma:default="Pending" ma:hidden="true" ma:internalName="Status">
      <xsd:simpleType>
        <xsd:restriction base="dms:Choice">
          <xsd:enumeration value="Invalid"/>
          <xsd:enumeration value="Pre-Submission"/>
          <xsd:enumeration value="Draft"/>
          <xsd:enumeration value="ReviewStarted"/>
          <xsd:enumeration value="Reviewed"/>
          <xsd:enumeration value="ApprovalStarted"/>
          <xsd:enumeration value="ApprovedToSubReports"/>
          <xsd:enumeration value="Pending"/>
          <xsd:enumeration value="Approved"/>
          <xsd:enumeration value="Rejected"/>
          <xsd:enumeration value="Added"/>
          <xsd:enumeration value="PendingMeetingAssignment"/>
          <xsd:enumeration value="PendingMeetingApproval"/>
          <xsd:enumeration value="Cancelled"/>
          <xsd:enumeration value="PendingLateItemApproval"/>
          <xsd:enumeration value="WorkflowPaused"/>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1818484-0133-4a98-ad95-685174d91b44" elementFormDefault="qualified">
    <xsd:import namespace="http://schemas.microsoft.com/office/2006/documentManagement/types"/>
    <xsd:import namespace="http://schemas.microsoft.com/office/infopath/2007/PartnerControls"/>
    <xsd:element name="ListId" ma:index="22" nillable="true" ma:displayName="ListId" ma:internalName="ListId">
      <xsd:simpleType>
        <xsd:restriction base="dms:Text"/>
      </xsd:simpleType>
    </xsd:element>
    <xsd:element name="ReportID" ma:index="23" nillable="true" ma:displayName="ReportID" ma:internalName="ReportID">
      <xsd:simpleType>
        <xsd:restriction base="dms:Number"/>
      </xsd:simpleType>
    </xsd:element>
    <xsd:element name="Sequence" ma:index="24" nillable="true" ma:displayName="Sequence" ma:internalName="Sequence">
      <xsd:simpleType>
        <xsd:restriction base="dms:Number"/>
      </xsd:simpleType>
    </xsd:element>
    <xsd:element name="FamilyId0" ma:index="25" nillable="true" ma:displayName="FamilyId" ma:internalName="FamilyId0">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xsd:element ref="dc:title" minOccurs="0" maxOccurs="1" ma:index="0"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D2EB9DA-BDCE-4AC8-9A70-564764CFD09E}">
  <ds:schemaRefs>
    <ds:schemaRef ds:uri="http://purl.org/dc/terms/"/>
    <ds:schemaRef ds:uri="http://schemas.openxmlformats.org/package/2006/metadata/core-properties"/>
    <ds:schemaRef ds:uri="a9f92d06-d84e-4a55-be3e-e23832ac12db"/>
    <ds:schemaRef ds:uri="http://schemas.microsoft.com/office/2006/documentManagement/types"/>
    <ds:schemaRef ds:uri="http://purl.org/dc/dcmitype/"/>
    <ds:schemaRef ds:uri="http://schemas.microsoft.com/office/2006/metadata/properties"/>
    <ds:schemaRef ds:uri="http://www.w3.org/XML/1998/namespace"/>
    <ds:schemaRef ds:uri="http://schemas.microsoft.com/sharepoint/v3"/>
    <ds:schemaRef ds:uri="http://schemas.microsoft.com/office/infopath/2007/PartnerControls"/>
    <ds:schemaRef ds:uri="b1818484-0133-4a98-ad95-685174d91b44"/>
    <ds:schemaRef ds:uri="http://purl.org/dc/elements/1.1/"/>
  </ds:schemaRefs>
</ds:datastoreItem>
</file>

<file path=customXml/itemProps2.xml><?xml version="1.0" encoding="utf-8"?>
<ds:datastoreItem xmlns:ds="http://schemas.openxmlformats.org/officeDocument/2006/customXml" ds:itemID="{353194F3-8902-4CBE-9F0E-BD2B398EC7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9f92d06-d84e-4a55-be3e-e23832ac12db"/>
    <ds:schemaRef ds:uri="b1818484-0133-4a98-ad95-685174d91b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Powerpoint Widescreen Regular Council Meeting</Template>
  <TotalTime>1468</TotalTime>
  <Words>1490</Words>
  <Application>Microsoft Office PowerPoint</Application>
  <PresentationFormat>Widescreen</PresentationFormat>
  <Paragraphs>147</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Aquatic Services and Facilities Strategy – Stage 3</vt:lpstr>
      <vt:lpstr>PURPOSE</vt:lpstr>
      <vt:lpstr>SUMMARY OF THE ISSUE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FINANCIAL PLAN IMPLICATIONS</vt:lpstr>
      <vt:lpstr>IMPACTS ON COUNCIL POLICIES, STRATEGIC PLAN AND/OR COUNCIL DIRECTION</vt:lpstr>
      <vt:lpstr>RECOMMENDATION</vt:lpstr>
    </vt:vector>
  </TitlesOfParts>
  <Company>City of Abbotsford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Geoff Paynton</dc:creator>
  <cp:lastModifiedBy>Geoff Paynton</cp:lastModifiedBy>
  <cp:revision>16</cp:revision>
  <cp:lastPrinted>2025-08-18T20:23:26Z</cp:lastPrinted>
  <dcterms:created xsi:type="dcterms:W3CDTF">2026-01-27T21:41:38Z</dcterms:created>
  <dcterms:modified xsi:type="dcterms:W3CDTF">2026-03-23T15:23:23Z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0x010100658619C53A8A417DAE26FD859E814F3E00D2D7468E55E57D4C9B4379E536BE711F</vt:lpwstr>
  </property>
</Properties>
</file>