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media/image7.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3"/>
  </p:sldMasterIdLst>
  <p:notesMasterIdLst>
    <p:notesMasterId r:id="rId31"/>
  </p:notesMasterIdLst>
  <p:sldIdLst>
    <p:sldId id="256" r:id="rId4"/>
    <p:sldId id="4360" r:id="rId5"/>
    <p:sldId id="4365" r:id="rId6"/>
    <p:sldId id="4366" r:id="rId7"/>
    <p:sldId id="261" r:id="rId8"/>
    <p:sldId id="4367" r:id="rId9"/>
    <p:sldId id="4368" r:id="rId10"/>
    <p:sldId id="4370" r:id="rId11"/>
    <p:sldId id="4371" r:id="rId12"/>
    <p:sldId id="266" r:id="rId13"/>
    <p:sldId id="4372" r:id="rId14"/>
    <p:sldId id="270" r:id="rId15"/>
    <p:sldId id="4374" r:id="rId16"/>
    <p:sldId id="272" r:id="rId17"/>
    <p:sldId id="268" r:id="rId18"/>
    <p:sldId id="4351" r:id="rId19"/>
    <p:sldId id="4350" r:id="rId20"/>
    <p:sldId id="4349" r:id="rId21"/>
    <p:sldId id="4352" r:id="rId22"/>
    <p:sldId id="4353" r:id="rId23"/>
    <p:sldId id="4354" r:id="rId24"/>
    <p:sldId id="4375" r:id="rId25"/>
    <p:sldId id="4376" r:id="rId26"/>
    <p:sldId id="4358" r:id="rId27"/>
    <p:sldId id="275" r:id="rId28"/>
    <p:sldId id="274" r:id="rId29"/>
    <p:sldId id="4362" r:id="rId30"/>
  </p:sldIdLst>
  <p:sldSz cx="12192000" cy="6858000"/>
  <p:notesSz cx="6858000" cy="9144000"/>
  <p:embeddedFontLst>
    <p:embeddedFont>
      <p:font typeface="Jost*" panose="020B0604020202020204" charset="0"/>
      <p:regular r:id="rId32"/>
      <p:bold r:id="rId33"/>
      <p:italic r:id="rId34"/>
      <p:boldItalic r:id="rId35"/>
    </p:embeddedFont>
    <p:embeddedFont>
      <p:font typeface="Jost* 300 Light" panose="020B0604020202020204" charset="0"/>
      <p:regular r:id="rId36"/>
      <p:bold r:id="rId37"/>
      <p:italic r:id="rId38"/>
      <p:boldItalic r:id="rId39"/>
    </p:embeddedFont>
    <p:embeddedFont>
      <p:font typeface="Neue Haas Grotesk Text Pro" panose="020B050402020202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ff Paynton" initials="GP" lastIdx="2" clrIdx="0">
    <p:extLst>
      <p:ext uri="{19B8F6BF-5375-455C-9EA6-DF929625EA0E}">
        <p15:presenceInfo xmlns:p15="http://schemas.microsoft.com/office/powerpoint/2012/main" userId="S-1-5-21-270297789-1519333254-3223569487-241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F7297"/>
    <a:srgbClr val="FFF5E6"/>
    <a:srgbClr val="FFDEB8"/>
    <a:srgbClr val="C9E1F6"/>
    <a:srgbClr val="FFF6E7"/>
    <a:srgbClr val="7DA5A6"/>
    <a:srgbClr val="F59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34" autoAdjust="0"/>
    <p:restoredTop sz="96327"/>
  </p:normalViewPr>
  <p:slideViewPr>
    <p:cSldViewPr snapToGrid="0" showGuides="1">
      <p:cViewPr varScale="1">
        <p:scale>
          <a:sx n="98" d="100"/>
          <a:sy n="98" d="100"/>
        </p:scale>
        <p:origin x="684"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8.fntdata"/><Relationship Id="rId21" Type="http://schemas.openxmlformats.org/officeDocument/2006/relationships/slide" Target="slides/slide18.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93D15-9381-9D44-87B2-74F8C3D5DB14}"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70A867-8F29-FC44-B1FF-E24C7624973E}" type="slidenum">
              <a:rPr lang="en-US" smtClean="0"/>
              <a:t>‹#›</a:t>
            </a:fld>
            <a:endParaRPr lang="en-US"/>
          </a:p>
        </p:txBody>
      </p:sp>
    </p:spTree>
    <p:extLst>
      <p:ext uri="{BB962C8B-B14F-4D97-AF65-F5344CB8AC3E}">
        <p14:creationId xmlns:p14="http://schemas.microsoft.com/office/powerpoint/2010/main" val="3497772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70A867-8F29-FC44-B1FF-E24C7624973E}" type="slidenum">
              <a:rPr lang="en-US" smtClean="0"/>
              <a:t>21</a:t>
            </a:fld>
            <a:endParaRPr lang="en-US"/>
          </a:p>
        </p:txBody>
      </p:sp>
    </p:spTree>
    <p:extLst>
      <p:ext uri="{BB962C8B-B14F-4D97-AF65-F5344CB8AC3E}">
        <p14:creationId xmlns:p14="http://schemas.microsoft.com/office/powerpoint/2010/main" val="2514616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70A867-8F29-FC44-B1FF-E24C7624973E}" type="slidenum">
              <a:rPr lang="en-US" smtClean="0"/>
              <a:t>22</a:t>
            </a:fld>
            <a:endParaRPr lang="en-US"/>
          </a:p>
        </p:txBody>
      </p:sp>
    </p:spTree>
    <p:extLst>
      <p:ext uri="{BB962C8B-B14F-4D97-AF65-F5344CB8AC3E}">
        <p14:creationId xmlns:p14="http://schemas.microsoft.com/office/powerpoint/2010/main" val="3707710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70A867-8F29-FC44-B1FF-E24C7624973E}" type="slidenum">
              <a:rPr lang="en-US" smtClean="0"/>
              <a:t>23</a:t>
            </a:fld>
            <a:endParaRPr lang="en-US"/>
          </a:p>
        </p:txBody>
      </p:sp>
    </p:spTree>
    <p:extLst>
      <p:ext uri="{BB962C8B-B14F-4D97-AF65-F5344CB8AC3E}">
        <p14:creationId xmlns:p14="http://schemas.microsoft.com/office/powerpoint/2010/main" val="1927546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2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9448800" y="6462613"/>
            <a:ext cx="2743200" cy="365125"/>
          </a:xfrm>
        </p:spPr>
        <p:txBody>
          <a:bodyPr/>
          <a:lstStyle/>
          <a:p>
            <a:fld id="{7F8D9600-95B3-4AA1-8C44-90C604F9FECE}" type="slidenum">
              <a:rPr lang="en-US" smtClean="0"/>
              <a:t>‹#›</a:t>
            </a:fld>
            <a:endParaRPr lang="en-US" dirty="0"/>
          </a:p>
        </p:txBody>
      </p:sp>
    </p:spTree>
    <p:extLst>
      <p:ext uri="{BB962C8B-B14F-4D97-AF65-F5344CB8AC3E}">
        <p14:creationId xmlns:p14="http://schemas.microsoft.com/office/powerpoint/2010/main" val="2824946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82575"/>
          </a:xfrm>
        </p:spPr>
        <p:txBody>
          <a:bodyPr>
            <a:normAutofit/>
          </a:bodyPr>
          <a:lstStyle>
            <a:lvl1pPr>
              <a:defRPr sz="3200" b="1" u="sng">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904875" y="958850"/>
            <a:ext cx="10515600" cy="435133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448800" y="6483637"/>
            <a:ext cx="2743200" cy="365125"/>
          </a:xfrm>
        </p:spPr>
        <p:txBody>
          <a:bodyPr/>
          <a:lstStyle/>
          <a:p>
            <a:fld id="{7F8D9600-95B3-4AA1-8C44-90C604F9FECE}" type="slidenum">
              <a:rPr lang="en-US" smtClean="0"/>
              <a:t>‹#›</a:t>
            </a:fld>
            <a:endParaRPr lang="en-US" dirty="0"/>
          </a:p>
        </p:txBody>
      </p:sp>
    </p:spTree>
    <p:extLst>
      <p:ext uri="{BB962C8B-B14F-4D97-AF65-F5344CB8AC3E}">
        <p14:creationId xmlns:p14="http://schemas.microsoft.com/office/powerpoint/2010/main" val="1441476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7F8D9600-95B3-4AA1-8C44-90C604F9FECE}" type="slidenum">
              <a:rPr lang="en-US" smtClean="0"/>
              <a:t>‹#›</a:t>
            </a:fld>
            <a:endParaRPr lang="en-US" dirty="0"/>
          </a:p>
        </p:txBody>
      </p:sp>
    </p:spTree>
    <p:extLst>
      <p:ext uri="{BB962C8B-B14F-4D97-AF65-F5344CB8AC3E}">
        <p14:creationId xmlns:p14="http://schemas.microsoft.com/office/powerpoint/2010/main" val="17845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8D9600-95B3-4AA1-8C44-90C604F9FECE}" type="slidenum">
              <a:rPr lang="en-US" smtClean="0"/>
              <a:t>‹#›</a:t>
            </a:fld>
            <a:endParaRPr lang="en-US" dirty="0"/>
          </a:p>
        </p:txBody>
      </p:sp>
    </p:spTree>
    <p:extLst>
      <p:ext uri="{BB962C8B-B14F-4D97-AF65-F5344CB8AC3E}">
        <p14:creationId xmlns:p14="http://schemas.microsoft.com/office/powerpoint/2010/main" val="11388424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150" y="6007820"/>
            <a:ext cx="12228300" cy="920997"/>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0038184" y="6440326"/>
            <a:ext cx="2153816" cy="417674"/>
          </a:xfrm>
          <a:prstGeom prst="rect">
            <a:avLst/>
          </a:prstGeom>
        </p:spPr>
        <p:txBody>
          <a:bodyPr vert="horz" lIns="91440" tIns="45720" rIns="91440" bIns="45720" rtlCol="0" anchor="ctr"/>
          <a:lstStyle>
            <a:lvl1pPr algn="r">
              <a:defRPr sz="1200">
                <a:solidFill>
                  <a:schemeClr val="bg1"/>
                </a:solidFill>
              </a:defRPr>
            </a:lvl1pPr>
          </a:lstStyle>
          <a:p>
            <a:fld id="{7F8D9600-95B3-4AA1-8C44-90C604F9FECE}" type="slidenum">
              <a:rPr lang="en-US" smtClean="0"/>
              <a:pPr/>
              <a:t>‹#›</a:t>
            </a:fld>
            <a:endParaRPr lang="en-US" dirty="0"/>
          </a:p>
        </p:txBody>
      </p:sp>
    </p:spTree>
    <p:extLst>
      <p:ext uri="{BB962C8B-B14F-4D97-AF65-F5344CB8AC3E}">
        <p14:creationId xmlns:p14="http://schemas.microsoft.com/office/powerpoint/2010/main" val="3567004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6.svg"/><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7.jpg"/><Relationship Id="rId4" Type="http://schemas.openxmlformats.org/officeDocument/2006/relationships/image" Target="../media/image6.sv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image" Target="../media/image7.jpg"/><Relationship Id="rId4" Type="http://schemas.openxmlformats.org/officeDocument/2006/relationships/image" Target="../media/image6.sv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7.jpg"/><Relationship Id="rId4" Type="http://schemas.openxmlformats.org/officeDocument/2006/relationships/image" Target="../media/image6.sv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28"/>
            <a:ext cx="12192765" cy="6857572"/>
          </a:xfrm>
          <a:prstGeom prst="rect">
            <a:avLst/>
          </a:prstGeom>
        </p:spPr>
      </p:pic>
      <p:sp>
        <p:nvSpPr>
          <p:cNvPr id="2" name="Title 1"/>
          <p:cNvSpPr>
            <a:spLocks noGrp="1"/>
          </p:cNvSpPr>
          <p:nvPr>
            <p:ph type="ctrTitle"/>
          </p:nvPr>
        </p:nvSpPr>
        <p:spPr>
          <a:xfrm>
            <a:off x="402265" y="1323585"/>
            <a:ext cx="11387470" cy="1068742"/>
          </a:xfrm>
        </p:spPr>
        <p:txBody>
          <a:bodyPr>
            <a:normAutofit fontScale="90000"/>
          </a:bodyPr>
          <a:lstStyle/>
          <a:p>
            <a:r>
              <a:rPr lang="en-US" sz="4000" spc="-5" dirty="0">
                <a:solidFill>
                  <a:srgbClr val="000000"/>
                </a:solidFill>
                <a:latin typeface="Arial"/>
                <a:cs typeface="Arial"/>
              </a:rPr>
              <a:t>Aquatic Services </a:t>
            </a:r>
            <a:r>
              <a:rPr lang="en-US" sz="4000" spc="-10" dirty="0">
                <a:solidFill>
                  <a:srgbClr val="000000"/>
                </a:solidFill>
                <a:latin typeface="Arial"/>
                <a:cs typeface="Arial"/>
              </a:rPr>
              <a:t>and </a:t>
            </a:r>
            <a:r>
              <a:rPr lang="en-US" sz="4000" spc="-5" dirty="0">
                <a:solidFill>
                  <a:srgbClr val="000000"/>
                </a:solidFill>
                <a:latin typeface="Arial"/>
                <a:cs typeface="Arial"/>
              </a:rPr>
              <a:t>Facilities Strategy </a:t>
            </a:r>
            <a:br>
              <a:rPr lang="en-US" sz="4000" spc="-5" dirty="0">
                <a:solidFill>
                  <a:srgbClr val="000000"/>
                </a:solidFill>
                <a:latin typeface="Arial"/>
                <a:cs typeface="Arial"/>
              </a:rPr>
            </a:br>
            <a:r>
              <a:rPr lang="en-US" sz="4000" spc="-5" dirty="0">
                <a:solidFill>
                  <a:srgbClr val="000000"/>
                </a:solidFill>
                <a:latin typeface="Arial"/>
                <a:cs typeface="Arial"/>
              </a:rPr>
              <a:t>– </a:t>
            </a:r>
            <a:r>
              <a:rPr lang="en-US" sz="4000" spc="-10" dirty="0">
                <a:solidFill>
                  <a:srgbClr val="000000"/>
                </a:solidFill>
                <a:latin typeface="Arial"/>
                <a:cs typeface="Arial"/>
              </a:rPr>
              <a:t>Stage</a:t>
            </a:r>
            <a:r>
              <a:rPr lang="en-US" sz="4000" spc="25" dirty="0">
                <a:solidFill>
                  <a:srgbClr val="000000"/>
                </a:solidFill>
                <a:latin typeface="Arial"/>
                <a:cs typeface="Arial"/>
              </a:rPr>
              <a:t> </a:t>
            </a:r>
            <a:r>
              <a:rPr lang="en-US" sz="4000" spc="-5" dirty="0">
                <a:solidFill>
                  <a:srgbClr val="000000"/>
                </a:solidFill>
                <a:latin typeface="Arial"/>
                <a:cs typeface="Arial"/>
              </a:rPr>
              <a:t>2 Exploring Options</a:t>
            </a:r>
            <a:endParaRPr lang="en-US" sz="4000" dirty="0"/>
          </a:p>
        </p:txBody>
      </p:sp>
      <p:sp>
        <p:nvSpPr>
          <p:cNvPr id="3" name="Subtitle 2"/>
          <p:cNvSpPr>
            <a:spLocks noGrp="1"/>
          </p:cNvSpPr>
          <p:nvPr>
            <p:ph type="subTitle" idx="1"/>
          </p:nvPr>
        </p:nvSpPr>
        <p:spPr>
          <a:xfrm>
            <a:off x="1524000" y="2774158"/>
            <a:ext cx="9144000" cy="1655762"/>
          </a:xfrm>
        </p:spPr>
        <p:txBody>
          <a:bodyPr>
            <a:normAutofit/>
          </a:bodyPr>
          <a:lstStyle/>
          <a:p>
            <a:pPr marR="69215">
              <a:spcBef>
                <a:spcPts val="770"/>
              </a:spcBef>
              <a:defRPr/>
            </a:pPr>
            <a:r>
              <a:rPr lang="en-US" sz="2800" spc="-5" dirty="0">
                <a:solidFill>
                  <a:srgbClr val="888888"/>
                </a:solidFill>
                <a:latin typeface="Arial"/>
                <a:cs typeface="Arial"/>
              </a:rPr>
              <a:t>Council Meeting</a:t>
            </a:r>
            <a:endParaRPr lang="en-US" sz="2800" dirty="0">
              <a:solidFill>
                <a:prstClr val="black"/>
              </a:solidFill>
              <a:latin typeface="Arial"/>
              <a:cs typeface="Arial"/>
            </a:endParaRPr>
          </a:p>
          <a:p>
            <a:pPr marR="67945">
              <a:spcBef>
                <a:spcPts val="675"/>
              </a:spcBef>
              <a:defRPr/>
            </a:pPr>
            <a:r>
              <a:rPr lang="en-US" sz="2800" dirty="0">
                <a:solidFill>
                  <a:srgbClr val="888888"/>
                </a:solidFill>
                <a:latin typeface="Arial"/>
                <a:cs typeface="Arial"/>
              </a:rPr>
              <a:t>July 22, 2025</a:t>
            </a:r>
            <a:endParaRPr lang="en-US" sz="2800" dirty="0">
              <a:solidFill>
                <a:prstClr val="black"/>
              </a:solidFill>
              <a:latin typeface="Arial"/>
              <a:cs typeface="Arial"/>
            </a:endParaRPr>
          </a:p>
          <a:p>
            <a:pPr>
              <a:spcBef>
                <a:spcPts val="670"/>
              </a:spcBef>
              <a:defRPr/>
            </a:pPr>
            <a:r>
              <a:rPr lang="en-US" sz="2800" dirty="0">
                <a:solidFill>
                  <a:srgbClr val="888888"/>
                </a:solidFill>
                <a:latin typeface="Arial"/>
                <a:cs typeface="Arial"/>
              </a:rPr>
              <a:t>Parks, Recreation </a:t>
            </a:r>
            <a:r>
              <a:rPr lang="en-US" sz="2800" spc="-5" dirty="0">
                <a:solidFill>
                  <a:srgbClr val="888888"/>
                </a:solidFill>
                <a:latin typeface="Arial"/>
                <a:cs typeface="Arial"/>
              </a:rPr>
              <a:t>and</a:t>
            </a:r>
            <a:r>
              <a:rPr lang="en-US" sz="2800" spc="-50" dirty="0">
                <a:solidFill>
                  <a:srgbClr val="888888"/>
                </a:solidFill>
                <a:latin typeface="Arial"/>
                <a:cs typeface="Arial"/>
              </a:rPr>
              <a:t> </a:t>
            </a:r>
            <a:r>
              <a:rPr lang="en-US" sz="2800" spc="-5" dirty="0">
                <a:solidFill>
                  <a:srgbClr val="888888"/>
                </a:solidFill>
                <a:latin typeface="Arial"/>
                <a:cs typeface="Arial"/>
              </a:rPr>
              <a:t>Culture</a:t>
            </a:r>
            <a:endParaRPr lang="en-US" sz="2800" dirty="0">
              <a:solidFill>
                <a:prstClr val="black"/>
              </a:solidFill>
              <a:latin typeface="Arial"/>
              <a:cs typeface="Arial"/>
            </a:endParaRPr>
          </a:p>
          <a:p>
            <a:endParaRPr lang="en-US" sz="2800" dirty="0"/>
          </a:p>
        </p:txBody>
      </p:sp>
    </p:spTree>
    <p:extLst>
      <p:ext uri="{BB962C8B-B14F-4D97-AF65-F5344CB8AC3E}">
        <p14:creationId xmlns:p14="http://schemas.microsoft.com/office/powerpoint/2010/main" val="1313122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Purpose</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To provide Council with the Stage 2 – Exploring Options of the Aquatic Services &amp; Facilities Strategy and seek approval to undertake community consultation in advance of Stage 3 – Draft Strategy.</a:t>
            </a:r>
          </a:p>
        </p:txBody>
      </p:sp>
    </p:spTree>
    <p:extLst>
      <p:ext uri="{BB962C8B-B14F-4D97-AF65-F5344CB8AC3E}">
        <p14:creationId xmlns:p14="http://schemas.microsoft.com/office/powerpoint/2010/main" val="347270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Background</a:t>
            </a:r>
          </a:p>
        </p:txBody>
      </p:sp>
      <p:pic>
        <p:nvPicPr>
          <p:cNvPr id="6" name="Picture 5">
            <a:extLst>
              <a:ext uri="{FF2B5EF4-FFF2-40B4-BE49-F238E27FC236}">
                <a16:creationId xmlns:a16="http://schemas.microsoft.com/office/drawing/2014/main" id="{A3B15901-16EC-4EB9-ACC0-09021B5D6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8920" y="937018"/>
            <a:ext cx="7154159" cy="5260411"/>
          </a:xfrm>
          <a:prstGeom prst="rect">
            <a:avLst/>
          </a:prstGeom>
        </p:spPr>
      </p:pic>
      <p:sp>
        <p:nvSpPr>
          <p:cNvPr id="7" name="Oval 6">
            <a:extLst>
              <a:ext uri="{FF2B5EF4-FFF2-40B4-BE49-F238E27FC236}">
                <a16:creationId xmlns:a16="http://schemas.microsoft.com/office/drawing/2014/main" id="{914A21D5-5670-4B3A-AC6F-CED341FFCEF5}"/>
              </a:ext>
            </a:extLst>
          </p:cNvPr>
          <p:cNvSpPr/>
          <p:nvPr/>
        </p:nvSpPr>
        <p:spPr>
          <a:xfrm>
            <a:off x="3083440" y="4985954"/>
            <a:ext cx="3374066" cy="223999"/>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939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Context</a:t>
            </a:r>
          </a:p>
        </p:txBody>
      </p:sp>
      <p:sp>
        <p:nvSpPr>
          <p:cNvPr id="3" name="Content Placeholder 2"/>
          <p:cNvSpPr>
            <a:spLocks noGrp="1"/>
          </p:cNvSpPr>
          <p:nvPr>
            <p:ph idx="1"/>
          </p:nvPr>
        </p:nvSpPr>
        <p:spPr>
          <a:xfrm>
            <a:off x="904875" y="958849"/>
            <a:ext cx="10515600" cy="5229299"/>
          </a:xfrm>
        </p:spPr>
        <p:txBody>
          <a:bodyPr>
            <a:normAutofit/>
          </a:bodyPr>
          <a:lstStyle/>
          <a:p>
            <a:pPr marL="0" indent="0">
              <a:buNone/>
            </a:pPr>
            <a:r>
              <a:rPr lang="en-US" dirty="0"/>
              <a:t>The scope of the Aquatic Services &amp; Facilities Strategy (Strategy) includes:</a:t>
            </a:r>
          </a:p>
          <a:p>
            <a:pPr marL="842945" lvl="1" indent="-385745">
              <a:lnSpc>
                <a:spcPct val="200000"/>
              </a:lnSpc>
              <a:buFont typeface="+mj-lt"/>
              <a:buAutoNum type="arabicPeriod"/>
            </a:pPr>
            <a:r>
              <a:rPr lang="en-US" sz="2200" dirty="0">
                <a:ea typeface="Jost* 300 Light" pitchFamily="2" charset="77"/>
              </a:rPr>
              <a:t>Identify the </a:t>
            </a:r>
            <a:r>
              <a:rPr lang="en-US" sz="2200" dirty="0">
                <a:ea typeface="Jost*" pitchFamily="2" charset="77"/>
              </a:rPr>
              <a:t>current profile </a:t>
            </a:r>
            <a:r>
              <a:rPr lang="en-US" sz="2200" dirty="0">
                <a:ea typeface="Jost* 300 Light" pitchFamily="2" charset="77"/>
              </a:rPr>
              <a:t>of aquatic programs and activities</a:t>
            </a:r>
          </a:p>
          <a:p>
            <a:pPr marL="842945" lvl="1" indent="-385745">
              <a:lnSpc>
                <a:spcPct val="200000"/>
              </a:lnSpc>
              <a:buFont typeface="+mj-lt"/>
              <a:buAutoNum type="arabicPeriod"/>
            </a:pPr>
            <a:r>
              <a:rPr lang="en-US" sz="2200" dirty="0">
                <a:ea typeface="Jost* 300 Light" pitchFamily="2" charset="77"/>
              </a:rPr>
              <a:t>Estimate the </a:t>
            </a:r>
            <a:r>
              <a:rPr lang="en-US" sz="2200" dirty="0">
                <a:ea typeface="Jost*" pitchFamily="2" charset="77"/>
              </a:rPr>
              <a:t>current utilization </a:t>
            </a:r>
            <a:r>
              <a:rPr lang="en-US" sz="2200" dirty="0">
                <a:ea typeface="Jost* 300 Light" pitchFamily="2" charset="77"/>
              </a:rPr>
              <a:t>of the infrastructure</a:t>
            </a:r>
          </a:p>
          <a:p>
            <a:pPr marL="842945" lvl="1" indent="-385745">
              <a:lnSpc>
                <a:spcPct val="200000"/>
              </a:lnSpc>
              <a:buFont typeface="+mj-lt"/>
              <a:buAutoNum type="arabicPeriod"/>
            </a:pPr>
            <a:r>
              <a:rPr lang="en-US" sz="2200" dirty="0">
                <a:ea typeface="Jost* 300 Light" pitchFamily="2" charset="77"/>
              </a:rPr>
              <a:t>Quantify the </a:t>
            </a:r>
            <a:r>
              <a:rPr lang="en-US" sz="2200" dirty="0">
                <a:ea typeface="Jost*" pitchFamily="2" charset="77"/>
              </a:rPr>
              <a:t>future demand </a:t>
            </a:r>
            <a:r>
              <a:rPr lang="en-US" sz="2200" dirty="0">
                <a:ea typeface="Jost* 300 Light" pitchFamily="2" charset="77"/>
              </a:rPr>
              <a:t>for programs and activities</a:t>
            </a:r>
          </a:p>
          <a:p>
            <a:pPr marL="842945" lvl="1" indent="-385745">
              <a:lnSpc>
                <a:spcPct val="200000"/>
              </a:lnSpc>
              <a:buFont typeface="+mj-lt"/>
              <a:buAutoNum type="arabicPeriod"/>
            </a:pPr>
            <a:r>
              <a:rPr lang="en-US" sz="2200" dirty="0">
                <a:ea typeface="Jost* 300 Light" pitchFamily="2" charset="77"/>
              </a:rPr>
              <a:t>Quantify the </a:t>
            </a:r>
            <a:r>
              <a:rPr lang="en-US" sz="2200" dirty="0">
                <a:ea typeface="Jost*" pitchFamily="2" charset="77"/>
              </a:rPr>
              <a:t>infrastructure required </a:t>
            </a:r>
            <a:r>
              <a:rPr lang="en-US" sz="2200" dirty="0">
                <a:ea typeface="Jost* 300 Light" pitchFamily="2" charset="77"/>
              </a:rPr>
              <a:t>to meet the future demand</a:t>
            </a:r>
          </a:p>
          <a:p>
            <a:pPr marL="842945" lvl="1" indent="-385745">
              <a:lnSpc>
                <a:spcPct val="200000"/>
              </a:lnSpc>
              <a:buFont typeface="+mj-lt"/>
              <a:buAutoNum type="arabicPeriod"/>
            </a:pPr>
            <a:r>
              <a:rPr lang="en-US" sz="2200" dirty="0">
                <a:ea typeface="Jost* 300 Light" pitchFamily="2" charset="77"/>
              </a:rPr>
              <a:t>Develop a </a:t>
            </a:r>
            <a:r>
              <a:rPr lang="en-US" sz="2200" dirty="0">
                <a:ea typeface="Jost*" pitchFamily="2" charset="77"/>
              </a:rPr>
              <a:t>roadmap</a:t>
            </a:r>
            <a:r>
              <a:rPr lang="en-US" sz="2200" dirty="0">
                <a:ea typeface="Jost* 300 Light" pitchFamily="2" charset="77"/>
              </a:rPr>
              <a:t> to realize the required infrastructure</a:t>
            </a:r>
            <a:endParaRPr lang="en-US" sz="2200" dirty="0"/>
          </a:p>
        </p:txBody>
      </p:sp>
    </p:spTree>
    <p:extLst>
      <p:ext uri="{BB962C8B-B14F-4D97-AF65-F5344CB8AC3E}">
        <p14:creationId xmlns:p14="http://schemas.microsoft.com/office/powerpoint/2010/main" val="205843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6FE89B-D708-FC2D-6382-775F0D1200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BF11AB3-22A7-6AFB-FF5A-90FE2FF773CA}"/>
              </a:ext>
            </a:extLst>
          </p:cNvPr>
          <p:cNvSpPr txBox="1">
            <a:spLocks/>
          </p:cNvSpPr>
          <p:nvPr/>
        </p:nvSpPr>
        <p:spPr>
          <a:xfrm>
            <a:off x="0" y="178037"/>
            <a:ext cx="5915025" cy="901255"/>
          </a:xfrm>
          <a:prstGeom prst="rect">
            <a:avLst/>
          </a:prstGeom>
        </p:spPr>
        <p:txBody>
          <a:bodyPr anchor="ctr" anchorCtr="0"/>
          <a:lstStyle>
            <a:lvl1pPr algn="l" defTabSz="685800"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solidFill>
                  <a:schemeClr val="bg1"/>
                </a:solidFill>
                <a:latin typeface="Jost*" pitchFamily="2" charset="77"/>
                <a:ea typeface="Jost*" pitchFamily="2" charset="77"/>
              </a:rPr>
              <a:t>REPORT CONTEXT</a:t>
            </a:r>
            <a:r>
              <a:rPr lang="en-US" sz="2800" dirty="0">
                <a:solidFill>
                  <a:schemeClr val="bg1"/>
                </a:solidFill>
                <a:latin typeface="Jost*" pitchFamily="2" charset="77"/>
                <a:ea typeface="Jost*" pitchFamily="2" charset="77"/>
              </a:rPr>
              <a:t> - Approach</a:t>
            </a:r>
          </a:p>
        </p:txBody>
      </p:sp>
      <p:pic>
        <p:nvPicPr>
          <p:cNvPr id="8" name="Picture 7" descr="A picture containing font, logo, graphics, circle&#10;&#10;Description automatically generated">
            <a:extLst>
              <a:ext uri="{FF2B5EF4-FFF2-40B4-BE49-F238E27FC236}">
                <a16:creationId xmlns:a16="http://schemas.microsoft.com/office/drawing/2014/main" id="{350FA394-FAF9-6300-2DF1-A51673B53C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024" b="8922"/>
          <a:stretch/>
        </p:blipFill>
        <p:spPr bwMode="auto">
          <a:xfrm>
            <a:off x="1002352" y="1562852"/>
            <a:ext cx="10207915" cy="3405588"/>
          </a:xfrm>
          <a:prstGeom prst="rect">
            <a:avLst/>
          </a:prstGeom>
          <a:ln>
            <a:noFill/>
          </a:ln>
          <a:extLst>
            <a:ext uri="{53640926-AAD7-44D8-BBD7-CCE9431645EC}">
              <a14:shadowObscured xmlns:a14="http://schemas.microsoft.com/office/drawing/2010/main"/>
            </a:ext>
          </a:extLst>
        </p:spPr>
      </p:pic>
      <p:sp>
        <p:nvSpPr>
          <p:cNvPr id="9" name="Down Arrow 8">
            <a:extLst>
              <a:ext uri="{FF2B5EF4-FFF2-40B4-BE49-F238E27FC236}">
                <a16:creationId xmlns:a16="http://schemas.microsoft.com/office/drawing/2014/main" id="{20AEE474-FBBB-6F9A-21CC-5EEF884F8B73}"/>
              </a:ext>
            </a:extLst>
          </p:cNvPr>
          <p:cNvSpPr/>
          <p:nvPr/>
        </p:nvSpPr>
        <p:spPr>
          <a:xfrm rot="10800000">
            <a:off x="3096061" y="5048504"/>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0" name="Straight Connector 9">
            <a:extLst>
              <a:ext uri="{FF2B5EF4-FFF2-40B4-BE49-F238E27FC236}">
                <a16:creationId xmlns:a16="http://schemas.microsoft.com/office/drawing/2014/main" id="{23E5D6BA-57BA-3CB7-478B-FD1E695EA431}"/>
              </a:ext>
            </a:extLst>
          </p:cNvPr>
          <p:cNvCxnSpPr>
            <a:cxnSpLocks/>
          </p:cNvCxnSpPr>
          <p:nvPr/>
        </p:nvCxnSpPr>
        <p:spPr>
          <a:xfrm>
            <a:off x="864293" y="4911750"/>
            <a:ext cx="10345974" cy="0"/>
          </a:xfrm>
          <a:prstGeom prst="line">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E08294D-33A2-F9DE-0133-886D02AF88C7}"/>
              </a:ext>
            </a:extLst>
          </p:cNvPr>
          <p:cNvSpPr txBox="1"/>
          <p:nvPr/>
        </p:nvSpPr>
        <p:spPr>
          <a:xfrm>
            <a:off x="2729743"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4" name="Down Arrow 13">
            <a:extLst>
              <a:ext uri="{FF2B5EF4-FFF2-40B4-BE49-F238E27FC236}">
                <a16:creationId xmlns:a16="http://schemas.microsoft.com/office/drawing/2014/main" id="{AB6E1102-08B2-DC9C-F9B4-206F5DD2880C}"/>
              </a:ext>
            </a:extLst>
          </p:cNvPr>
          <p:cNvSpPr/>
          <p:nvPr/>
        </p:nvSpPr>
        <p:spPr>
          <a:xfrm rot="10800000">
            <a:off x="5038837" y="5048504"/>
            <a:ext cx="91181" cy="493287"/>
          </a:xfrm>
          <a:prstGeom prst="downArrow">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TextBox 14">
            <a:extLst>
              <a:ext uri="{FF2B5EF4-FFF2-40B4-BE49-F238E27FC236}">
                <a16:creationId xmlns:a16="http://schemas.microsoft.com/office/drawing/2014/main" id="{A5DFC9BC-F710-C8D7-DB0A-FDAA996543A6}"/>
              </a:ext>
            </a:extLst>
          </p:cNvPr>
          <p:cNvSpPr txBox="1"/>
          <p:nvPr/>
        </p:nvSpPr>
        <p:spPr>
          <a:xfrm>
            <a:off x="4672519"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6" name="Down Arrow 15">
            <a:extLst>
              <a:ext uri="{FF2B5EF4-FFF2-40B4-BE49-F238E27FC236}">
                <a16:creationId xmlns:a16="http://schemas.microsoft.com/office/drawing/2014/main" id="{B5465BAA-DD62-1D30-96F6-49E4998BABED}"/>
              </a:ext>
            </a:extLst>
          </p:cNvPr>
          <p:cNvSpPr/>
          <p:nvPr/>
        </p:nvSpPr>
        <p:spPr>
          <a:xfrm rot="10800000">
            <a:off x="6981612" y="5093685"/>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TextBox 16">
            <a:extLst>
              <a:ext uri="{FF2B5EF4-FFF2-40B4-BE49-F238E27FC236}">
                <a16:creationId xmlns:a16="http://schemas.microsoft.com/office/drawing/2014/main" id="{93AC4D19-365A-3DAA-0143-9B67BA0373D9}"/>
              </a:ext>
            </a:extLst>
          </p:cNvPr>
          <p:cNvSpPr txBox="1"/>
          <p:nvPr/>
        </p:nvSpPr>
        <p:spPr>
          <a:xfrm>
            <a:off x="6615294"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8" name="Down Arrow 17">
            <a:extLst>
              <a:ext uri="{FF2B5EF4-FFF2-40B4-BE49-F238E27FC236}">
                <a16:creationId xmlns:a16="http://schemas.microsoft.com/office/drawing/2014/main" id="{D2C2B0C4-5B23-9C36-1F46-37B2420B94D7}"/>
              </a:ext>
            </a:extLst>
          </p:cNvPr>
          <p:cNvSpPr/>
          <p:nvPr/>
        </p:nvSpPr>
        <p:spPr>
          <a:xfrm rot="10800000">
            <a:off x="9057296" y="5093685"/>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TextBox 18">
            <a:extLst>
              <a:ext uri="{FF2B5EF4-FFF2-40B4-BE49-F238E27FC236}">
                <a16:creationId xmlns:a16="http://schemas.microsoft.com/office/drawing/2014/main" id="{9C5CE887-228A-F839-BD5B-F34D1DF1F358}"/>
              </a:ext>
            </a:extLst>
          </p:cNvPr>
          <p:cNvSpPr txBox="1"/>
          <p:nvPr/>
        </p:nvSpPr>
        <p:spPr>
          <a:xfrm>
            <a:off x="8690978" y="5723324"/>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pic>
        <p:nvPicPr>
          <p:cNvPr id="20" name="Graphic 19" descr="Swimming outline">
            <a:extLst>
              <a:ext uri="{FF2B5EF4-FFF2-40B4-BE49-F238E27FC236}">
                <a16:creationId xmlns:a16="http://schemas.microsoft.com/office/drawing/2014/main" id="{9499A064-4DDB-7BC9-5B55-44CCE8708A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16500" y="6198965"/>
            <a:ext cx="578712" cy="578712"/>
          </a:xfrm>
          <a:prstGeom prst="rect">
            <a:avLst/>
          </a:prstGeom>
        </p:spPr>
      </p:pic>
      <p:sp>
        <p:nvSpPr>
          <p:cNvPr id="5" name="Oval 4">
            <a:extLst>
              <a:ext uri="{FF2B5EF4-FFF2-40B4-BE49-F238E27FC236}">
                <a16:creationId xmlns:a16="http://schemas.microsoft.com/office/drawing/2014/main" id="{00E65CCB-246A-2769-A3E6-9B30E6A1C289}"/>
              </a:ext>
            </a:extLst>
          </p:cNvPr>
          <p:cNvSpPr/>
          <p:nvPr/>
        </p:nvSpPr>
        <p:spPr>
          <a:xfrm>
            <a:off x="3292095" y="2135881"/>
            <a:ext cx="1709623" cy="170962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bject 2">
            <a:extLst>
              <a:ext uri="{FF2B5EF4-FFF2-40B4-BE49-F238E27FC236}">
                <a16:creationId xmlns:a16="http://schemas.microsoft.com/office/drawing/2014/main" id="{220B0359-125D-1013-868E-FE0B1ADD8944}"/>
              </a:ext>
            </a:extLst>
          </p:cNvPr>
          <p:cNvSpPr/>
          <p:nvPr/>
        </p:nvSpPr>
        <p:spPr>
          <a:xfrm>
            <a:off x="0" y="6169588"/>
            <a:ext cx="12192000" cy="688412"/>
          </a:xfrm>
          <a:prstGeom prst="rect">
            <a:avLst/>
          </a:prstGeom>
          <a:blipFill>
            <a:blip r:embed="rId5" cstate="print"/>
            <a:stretch>
              <a:fillRect/>
            </a:stretch>
          </a:blipFill>
        </p:spPr>
        <p:txBody>
          <a:bodyPr wrap="square" lIns="0" tIns="0" rIns="0" bIns="0" rtlCol="0"/>
          <a:lstStyle/>
          <a:p>
            <a:endParaRPr/>
          </a:p>
        </p:txBody>
      </p:sp>
      <p:sp>
        <p:nvSpPr>
          <p:cNvPr id="21" name="Title 1">
            <a:extLst>
              <a:ext uri="{FF2B5EF4-FFF2-40B4-BE49-F238E27FC236}">
                <a16:creationId xmlns:a16="http://schemas.microsoft.com/office/drawing/2014/main" id="{F59DAE9F-2745-49BB-9C80-C8A0115156FF}"/>
              </a:ext>
            </a:extLst>
          </p:cNvPr>
          <p:cNvSpPr>
            <a:spLocks noGrp="1"/>
          </p:cNvSpPr>
          <p:nvPr>
            <p:ph type="title"/>
          </p:nvPr>
        </p:nvSpPr>
        <p:spPr>
          <a:xfrm>
            <a:off x="838200" y="365125"/>
            <a:ext cx="10515600" cy="471454"/>
          </a:xfrm>
        </p:spPr>
        <p:txBody>
          <a:bodyPr>
            <a:noAutofit/>
          </a:bodyPr>
          <a:lstStyle/>
          <a:p>
            <a:r>
              <a:rPr lang="en-US" dirty="0"/>
              <a:t>Context</a:t>
            </a:r>
          </a:p>
        </p:txBody>
      </p:sp>
      <p:sp>
        <p:nvSpPr>
          <p:cNvPr id="22" name="TextBox 21">
            <a:extLst>
              <a:ext uri="{FF2B5EF4-FFF2-40B4-BE49-F238E27FC236}">
                <a16:creationId xmlns:a16="http://schemas.microsoft.com/office/drawing/2014/main" id="{90E04ED8-3DD5-4313-9342-046C4BA6EA75}"/>
              </a:ext>
            </a:extLst>
          </p:cNvPr>
          <p:cNvSpPr txBox="1"/>
          <p:nvPr/>
        </p:nvSpPr>
        <p:spPr>
          <a:xfrm>
            <a:off x="323861" y="5079004"/>
            <a:ext cx="1080864" cy="307777"/>
          </a:xfrm>
          <a:prstGeom prst="rect">
            <a:avLst/>
          </a:prstGeom>
          <a:noFill/>
        </p:spPr>
        <p:txBody>
          <a:bodyPr wrap="square" rtlCol="0">
            <a:spAutoFit/>
          </a:bodyPr>
          <a:lstStyle/>
          <a:p>
            <a:pPr algn="ctr"/>
            <a:r>
              <a:rPr lang="en-US" sz="1400" dirty="0">
                <a:solidFill>
                  <a:schemeClr val="bg1">
                    <a:lumMod val="50000"/>
                  </a:schemeClr>
                </a:solidFill>
                <a:latin typeface="Jost*" pitchFamily="2" charset="77"/>
                <a:ea typeface="Jost*" pitchFamily="2" charset="77"/>
              </a:rPr>
              <a:t>JAN 2023</a:t>
            </a:r>
          </a:p>
        </p:txBody>
      </p:sp>
    </p:spTree>
    <p:extLst>
      <p:ext uri="{BB962C8B-B14F-4D97-AF65-F5344CB8AC3E}">
        <p14:creationId xmlns:p14="http://schemas.microsoft.com/office/powerpoint/2010/main" val="1856423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Context</a:t>
            </a:r>
          </a:p>
        </p:txBody>
      </p:sp>
      <p:sp>
        <p:nvSpPr>
          <p:cNvPr id="3" name="Content Placeholder 2"/>
          <p:cNvSpPr>
            <a:spLocks noGrp="1"/>
          </p:cNvSpPr>
          <p:nvPr>
            <p:ph idx="1"/>
          </p:nvPr>
        </p:nvSpPr>
        <p:spPr>
          <a:xfrm>
            <a:off x="904875" y="958849"/>
            <a:ext cx="10515600" cy="5229299"/>
          </a:xfrm>
        </p:spPr>
        <p:txBody>
          <a:bodyPr>
            <a:normAutofit fontScale="92500"/>
          </a:bodyPr>
          <a:lstStyle/>
          <a:p>
            <a:pPr marL="0" indent="0">
              <a:buNone/>
            </a:pPr>
            <a:r>
              <a:rPr lang="en-US" dirty="0"/>
              <a:t>Key </a:t>
            </a:r>
            <a:r>
              <a:rPr lang="en-US" sz="2600" dirty="0"/>
              <a:t>Findings from Stage 1 of the Strategy include:</a:t>
            </a:r>
          </a:p>
          <a:p>
            <a:pPr marL="842945" lvl="1" indent="-385745">
              <a:lnSpc>
                <a:spcPct val="150000"/>
              </a:lnSpc>
              <a:buFont typeface="+mj-lt"/>
              <a:buAutoNum type="arabicPeriod"/>
            </a:pPr>
            <a:r>
              <a:rPr lang="en-US" sz="2400" dirty="0">
                <a:ea typeface="Jost* 300 Light" pitchFamily="2" charset="77"/>
              </a:rPr>
              <a:t>Existing aquatic infrastructure will require major updates, renovations, and possible replacement. </a:t>
            </a:r>
          </a:p>
          <a:p>
            <a:pPr marL="842945" lvl="1" indent="-385745">
              <a:lnSpc>
                <a:spcPct val="150000"/>
              </a:lnSpc>
              <a:buFont typeface="+mj-lt"/>
              <a:buAutoNum type="arabicPeriod"/>
            </a:pPr>
            <a:r>
              <a:rPr lang="en-US" sz="2400" dirty="0">
                <a:ea typeface="Jost* 300 Light" pitchFamily="2" charset="77"/>
              </a:rPr>
              <a:t>Pools are well utilized and liked by the community. </a:t>
            </a:r>
          </a:p>
          <a:p>
            <a:pPr marL="842945" lvl="1" indent="-385745">
              <a:lnSpc>
                <a:spcPct val="150000"/>
              </a:lnSpc>
              <a:buFont typeface="+mj-lt"/>
              <a:buAutoNum type="arabicPeriod"/>
            </a:pPr>
            <a:r>
              <a:rPr lang="en-US" sz="2400" dirty="0">
                <a:ea typeface="Jost* 300 Light" pitchFamily="2" charset="77"/>
              </a:rPr>
              <a:t>There is an increasing demand for aquatic programming that supports leisure, health and fitness activities. </a:t>
            </a:r>
          </a:p>
          <a:p>
            <a:pPr marL="842945" lvl="1" indent="-385745">
              <a:lnSpc>
                <a:spcPct val="150000"/>
              </a:lnSpc>
              <a:buFont typeface="+mj-lt"/>
              <a:buAutoNum type="arabicPeriod"/>
            </a:pPr>
            <a:r>
              <a:rPr lang="en-US" sz="2400" dirty="0">
                <a:ea typeface="Jost* 300 Light" pitchFamily="2" charset="77"/>
              </a:rPr>
              <a:t>Should consider additional aquatic infrastructure to support projected population and demand. </a:t>
            </a:r>
          </a:p>
          <a:p>
            <a:pPr marL="842945" lvl="1" indent="-385745">
              <a:lnSpc>
                <a:spcPct val="150000"/>
              </a:lnSpc>
              <a:buFont typeface="+mj-lt"/>
              <a:buAutoNum type="arabicPeriod"/>
            </a:pPr>
            <a:r>
              <a:rPr lang="en-US" sz="2400" dirty="0">
                <a:ea typeface="Jost* 300 Light" pitchFamily="2" charset="77"/>
              </a:rPr>
              <a:t>Aquatic infrastructure requires high capital investments and there is limited cost recovery potential. </a:t>
            </a:r>
          </a:p>
        </p:txBody>
      </p:sp>
    </p:spTree>
    <p:extLst>
      <p:ext uri="{BB962C8B-B14F-4D97-AF65-F5344CB8AC3E}">
        <p14:creationId xmlns:p14="http://schemas.microsoft.com/office/powerpoint/2010/main" val="398328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Discussion</a:t>
            </a:r>
          </a:p>
        </p:txBody>
      </p:sp>
      <p:sp>
        <p:nvSpPr>
          <p:cNvPr id="3" name="Content Placeholder 2"/>
          <p:cNvSpPr>
            <a:spLocks noGrp="1"/>
          </p:cNvSpPr>
          <p:nvPr>
            <p:ph idx="1"/>
          </p:nvPr>
        </p:nvSpPr>
        <p:spPr>
          <a:xfrm>
            <a:off x="904875" y="958849"/>
            <a:ext cx="10515600" cy="5229299"/>
          </a:xfrm>
        </p:spPr>
        <p:txBody>
          <a:bodyPr>
            <a:normAutofit/>
          </a:bodyPr>
          <a:lstStyle/>
          <a:p>
            <a:pPr marL="0" indent="0">
              <a:buNone/>
            </a:pPr>
            <a:r>
              <a:rPr lang="en-US" dirty="0"/>
              <a:t>Location Assessment factors considered:</a:t>
            </a:r>
            <a:endParaRPr lang="en-US" dirty="0">
              <a:ea typeface="Jost*" pitchFamily="2" charset="77"/>
            </a:endParaRPr>
          </a:p>
          <a:p>
            <a:pPr marL="342900" indent="-342900">
              <a:lnSpc>
                <a:spcPct val="150000"/>
              </a:lnSpc>
            </a:pPr>
            <a:r>
              <a:rPr lang="en-US" dirty="0">
                <a:ea typeface="Jost*" pitchFamily="2" charset="77"/>
              </a:rPr>
              <a:t>Population density </a:t>
            </a:r>
            <a:r>
              <a:rPr lang="en-US" dirty="0">
                <a:ea typeface="Jost* 300 Light" pitchFamily="2" charset="77"/>
              </a:rPr>
              <a:t>– where people live</a:t>
            </a:r>
          </a:p>
          <a:p>
            <a:pPr marL="342900" indent="-342900">
              <a:lnSpc>
                <a:spcPct val="150000"/>
              </a:lnSpc>
            </a:pPr>
            <a:r>
              <a:rPr lang="en-US" dirty="0">
                <a:ea typeface="Jost*" pitchFamily="2" charset="77"/>
              </a:rPr>
              <a:t>Development growth </a:t>
            </a:r>
            <a:r>
              <a:rPr lang="en-US" dirty="0">
                <a:ea typeface="Jost* 300 Light" pitchFamily="2" charset="77"/>
              </a:rPr>
              <a:t>– what areas will see growth due to development</a:t>
            </a:r>
          </a:p>
          <a:p>
            <a:pPr marL="342900" indent="-342900">
              <a:lnSpc>
                <a:spcPct val="150000"/>
              </a:lnSpc>
            </a:pPr>
            <a:r>
              <a:rPr lang="en-US" dirty="0">
                <a:ea typeface="Jost*" pitchFamily="2" charset="77"/>
              </a:rPr>
              <a:t>Urban structure</a:t>
            </a:r>
            <a:r>
              <a:rPr lang="en-US" dirty="0">
                <a:ea typeface="Jost* 300 Light" pitchFamily="2" charset="77"/>
              </a:rPr>
              <a:t> – alignment with the 2016 OCP</a:t>
            </a:r>
          </a:p>
          <a:p>
            <a:pPr marL="342900" indent="-342900">
              <a:lnSpc>
                <a:spcPct val="150000"/>
              </a:lnSpc>
            </a:pPr>
            <a:r>
              <a:rPr lang="en-US" dirty="0">
                <a:ea typeface="Jost*" pitchFamily="2" charset="77"/>
              </a:rPr>
              <a:t>Major road network </a:t>
            </a:r>
            <a:r>
              <a:rPr lang="en-US" dirty="0">
                <a:ea typeface="Jost* 300 Light" pitchFamily="2" charset="77"/>
              </a:rPr>
              <a:t>– how people move through the City</a:t>
            </a:r>
          </a:p>
          <a:p>
            <a:pPr marL="342900" indent="-342900">
              <a:lnSpc>
                <a:spcPct val="150000"/>
              </a:lnSpc>
            </a:pPr>
            <a:r>
              <a:rPr lang="en-US" dirty="0">
                <a:ea typeface="Jost*" pitchFamily="2" charset="77"/>
              </a:rPr>
              <a:t>Land use designation </a:t>
            </a:r>
            <a:r>
              <a:rPr lang="en-US" dirty="0">
                <a:ea typeface="Jost* 300 Light" pitchFamily="2" charset="77"/>
              </a:rPr>
              <a:t>– what land is suitable for aquatic infrastructure</a:t>
            </a:r>
          </a:p>
        </p:txBody>
      </p:sp>
    </p:spTree>
    <p:extLst>
      <p:ext uri="{BB962C8B-B14F-4D97-AF65-F5344CB8AC3E}">
        <p14:creationId xmlns:p14="http://schemas.microsoft.com/office/powerpoint/2010/main" val="3267598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Discussion</a:t>
            </a:r>
          </a:p>
        </p:txBody>
      </p:sp>
      <p:sp>
        <p:nvSpPr>
          <p:cNvPr id="3" name="Content Placeholder 2"/>
          <p:cNvSpPr>
            <a:spLocks noGrp="1"/>
          </p:cNvSpPr>
          <p:nvPr>
            <p:ph idx="1"/>
          </p:nvPr>
        </p:nvSpPr>
        <p:spPr>
          <a:xfrm>
            <a:off x="904875" y="958849"/>
            <a:ext cx="2497903" cy="5229299"/>
          </a:xfrm>
        </p:spPr>
        <p:txBody>
          <a:bodyPr>
            <a:normAutofit/>
          </a:bodyPr>
          <a:lstStyle/>
          <a:p>
            <a:pPr marL="0" indent="0">
              <a:buNone/>
            </a:pPr>
            <a:r>
              <a:rPr lang="en-US" dirty="0"/>
              <a:t>Location Assessment and Population Distribution</a:t>
            </a:r>
            <a:endParaRPr lang="en-US" dirty="0">
              <a:ea typeface="Jost* 300 Light" pitchFamily="2" charset="77"/>
            </a:endParaRPr>
          </a:p>
        </p:txBody>
      </p:sp>
      <p:grpSp>
        <p:nvGrpSpPr>
          <p:cNvPr id="46" name="Group 45">
            <a:extLst>
              <a:ext uri="{FF2B5EF4-FFF2-40B4-BE49-F238E27FC236}">
                <a16:creationId xmlns:a16="http://schemas.microsoft.com/office/drawing/2014/main" id="{7F53FF35-6B3C-4900-BF64-5362C51A723F}"/>
              </a:ext>
            </a:extLst>
          </p:cNvPr>
          <p:cNvGrpSpPr/>
          <p:nvPr/>
        </p:nvGrpSpPr>
        <p:grpSpPr>
          <a:xfrm>
            <a:off x="3491533" y="814350"/>
            <a:ext cx="8658176" cy="5229299"/>
            <a:chOff x="1322912" y="1238283"/>
            <a:chExt cx="9641569" cy="5425255"/>
          </a:xfrm>
        </p:grpSpPr>
        <p:pic>
          <p:nvPicPr>
            <p:cNvPr id="47" name="Picture 46" descr="A map of a city&#10;&#10;Description automatically generated">
              <a:extLst>
                <a:ext uri="{FF2B5EF4-FFF2-40B4-BE49-F238E27FC236}">
                  <a16:creationId xmlns:a16="http://schemas.microsoft.com/office/drawing/2014/main" id="{54A1BE3D-CAEB-4DCB-AC0C-729BD1F684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3038"/>
            <a:stretch/>
          </p:blipFill>
          <p:spPr>
            <a:xfrm>
              <a:off x="1322912" y="1238283"/>
              <a:ext cx="9641569" cy="5425255"/>
            </a:xfrm>
            <a:prstGeom prst="rect">
              <a:avLst/>
            </a:prstGeom>
          </p:spPr>
        </p:pic>
        <p:sp>
          <p:nvSpPr>
            <p:cNvPr id="48" name="Rectangle: Rounded Corners 11">
              <a:extLst>
                <a:ext uri="{FF2B5EF4-FFF2-40B4-BE49-F238E27FC236}">
                  <a16:creationId xmlns:a16="http://schemas.microsoft.com/office/drawing/2014/main" id="{18BE1C96-D072-4AD2-9B80-1F2F0E52C098}"/>
                </a:ext>
              </a:extLst>
            </p:cNvPr>
            <p:cNvSpPr/>
            <p:nvPr/>
          </p:nvSpPr>
          <p:spPr>
            <a:xfrm>
              <a:off x="2511584" y="1945857"/>
              <a:ext cx="766204" cy="317554"/>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MRC</a:t>
              </a:r>
              <a:endParaRPr lang="en-CA" sz="1400" dirty="0">
                <a:solidFill>
                  <a:schemeClr val="tx1"/>
                </a:solidFill>
                <a:latin typeface="Neue Haas Grotesk Text Pro" panose="020B0504020202020204" pitchFamily="34" charset="77"/>
              </a:endParaRPr>
            </a:p>
          </p:txBody>
        </p:sp>
        <p:sp>
          <p:nvSpPr>
            <p:cNvPr id="49" name="Rectangle: Rounded Corners 15">
              <a:extLst>
                <a:ext uri="{FF2B5EF4-FFF2-40B4-BE49-F238E27FC236}">
                  <a16:creationId xmlns:a16="http://schemas.microsoft.com/office/drawing/2014/main" id="{8834EE08-6B1C-4EAF-8EC0-4892544FCB7A}"/>
                </a:ext>
              </a:extLst>
            </p:cNvPr>
            <p:cNvSpPr/>
            <p:nvPr/>
          </p:nvSpPr>
          <p:spPr>
            <a:xfrm>
              <a:off x="8719173" y="5407718"/>
              <a:ext cx="711320" cy="329105"/>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ARC</a:t>
              </a:r>
              <a:endParaRPr lang="en-CA" sz="1400" dirty="0">
                <a:solidFill>
                  <a:schemeClr val="tx1"/>
                </a:solidFill>
                <a:latin typeface="Neue Haas Grotesk Text Pro" panose="020B0504020202020204" pitchFamily="34" charset="77"/>
              </a:endParaRPr>
            </a:p>
          </p:txBody>
        </p:sp>
        <p:sp>
          <p:nvSpPr>
            <p:cNvPr id="50" name="Oval 49">
              <a:extLst>
                <a:ext uri="{FF2B5EF4-FFF2-40B4-BE49-F238E27FC236}">
                  <a16:creationId xmlns:a16="http://schemas.microsoft.com/office/drawing/2014/main" id="{447095A8-C730-4770-96FC-E7719E003D98}"/>
                </a:ext>
              </a:extLst>
            </p:cNvPr>
            <p:cNvSpPr/>
            <p:nvPr/>
          </p:nvSpPr>
          <p:spPr>
            <a:xfrm>
              <a:off x="7274457" y="4061313"/>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1" name="Oval 50">
              <a:extLst>
                <a:ext uri="{FF2B5EF4-FFF2-40B4-BE49-F238E27FC236}">
                  <a16:creationId xmlns:a16="http://schemas.microsoft.com/office/drawing/2014/main" id="{D62F9CDB-74BC-4BD8-91F7-BFA490D0FBC9}"/>
                </a:ext>
              </a:extLst>
            </p:cNvPr>
            <p:cNvSpPr/>
            <p:nvPr/>
          </p:nvSpPr>
          <p:spPr>
            <a:xfrm>
              <a:off x="4344070" y="3413774"/>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52" name="Straight Connector 51">
              <a:extLst>
                <a:ext uri="{FF2B5EF4-FFF2-40B4-BE49-F238E27FC236}">
                  <a16:creationId xmlns:a16="http://schemas.microsoft.com/office/drawing/2014/main" id="{CCDFC7D6-D7B4-476B-B32B-1EE93C6BBEC7}"/>
                </a:ext>
              </a:extLst>
            </p:cNvPr>
            <p:cNvCxnSpPr>
              <a:cxnSpLocks/>
              <a:stCxn id="49" idx="1"/>
            </p:cNvCxnSpPr>
            <p:nvPr/>
          </p:nvCxnSpPr>
          <p:spPr>
            <a:xfrm flipH="1" flipV="1">
              <a:off x="7438122" y="4220080"/>
              <a:ext cx="1281052" cy="1352190"/>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6E2A32C-3E7D-4D85-8ECC-BE279A97E9D5}"/>
                </a:ext>
              </a:extLst>
            </p:cNvPr>
            <p:cNvCxnSpPr>
              <a:cxnSpLocks/>
              <a:stCxn id="48" idx="3"/>
            </p:cNvCxnSpPr>
            <p:nvPr/>
          </p:nvCxnSpPr>
          <p:spPr>
            <a:xfrm>
              <a:off x="3277788" y="2104634"/>
              <a:ext cx="1225815" cy="1429351"/>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E56DB69E-3579-4124-9445-6E6096519EC0}"/>
                </a:ext>
              </a:extLst>
            </p:cNvPr>
            <p:cNvSpPr/>
            <p:nvPr/>
          </p:nvSpPr>
          <p:spPr>
            <a:xfrm>
              <a:off x="5164229" y="4442008"/>
              <a:ext cx="168502" cy="168502"/>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5" name="Rectangle: Rounded Corners 58">
              <a:extLst>
                <a:ext uri="{FF2B5EF4-FFF2-40B4-BE49-F238E27FC236}">
                  <a16:creationId xmlns:a16="http://schemas.microsoft.com/office/drawing/2014/main" id="{EC1E1DC3-775F-44F0-9CC4-C4F4D6E5EC53}"/>
                </a:ext>
              </a:extLst>
            </p:cNvPr>
            <p:cNvSpPr/>
            <p:nvPr/>
          </p:nvSpPr>
          <p:spPr>
            <a:xfrm>
              <a:off x="6500509" y="1758482"/>
              <a:ext cx="1368411" cy="346152"/>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Centennial</a:t>
              </a:r>
              <a:endParaRPr lang="en-CA" sz="1400" dirty="0">
                <a:solidFill>
                  <a:schemeClr val="tx1"/>
                </a:solidFill>
                <a:latin typeface="Neue Haas Grotesk Text Pro" panose="020B0504020202020204" pitchFamily="34" charset="77"/>
              </a:endParaRPr>
            </a:p>
          </p:txBody>
        </p:sp>
        <p:cxnSp>
          <p:nvCxnSpPr>
            <p:cNvPr id="56" name="Straight Connector 55">
              <a:extLst>
                <a:ext uri="{FF2B5EF4-FFF2-40B4-BE49-F238E27FC236}">
                  <a16:creationId xmlns:a16="http://schemas.microsoft.com/office/drawing/2014/main" id="{8E4D2134-E41C-4937-B39C-9F252436B2F0}"/>
                </a:ext>
              </a:extLst>
            </p:cNvPr>
            <p:cNvCxnSpPr>
              <a:cxnSpLocks/>
              <a:stCxn id="55" idx="2"/>
            </p:cNvCxnSpPr>
            <p:nvPr/>
          </p:nvCxnSpPr>
          <p:spPr>
            <a:xfrm flipH="1">
              <a:off x="5248996" y="2104634"/>
              <a:ext cx="1935719" cy="2419252"/>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6F72DF92-6BF1-4EB9-A630-10D628E8C201}"/>
                </a:ext>
              </a:extLst>
            </p:cNvPr>
            <p:cNvSpPr/>
            <p:nvPr/>
          </p:nvSpPr>
          <p:spPr>
            <a:xfrm>
              <a:off x="8553707" y="5991877"/>
              <a:ext cx="2216725" cy="671661"/>
            </a:xfrm>
            <a:prstGeom prst="rect">
              <a:avLst/>
            </a:prstGeom>
            <a:solidFill>
              <a:srgbClr val="E2E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8" name="Rectangle 57">
              <a:extLst>
                <a:ext uri="{FF2B5EF4-FFF2-40B4-BE49-F238E27FC236}">
                  <a16:creationId xmlns:a16="http://schemas.microsoft.com/office/drawing/2014/main" id="{F86E313A-D25C-4311-A571-B46974D1C787}"/>
                </a:ext>
              </a:extLst>
            </p:cNvPr>
            <p:cNvSpPr/>
            <p:nvPr/>
          </p:nvSpPr>
          <p:spPr>
            <a:xfrm>
              <a:off x="8643520" y="6176686"/>
              <a:ext cx="2037097" cy="374073"/>
            </a:xfrm>
            <a:prstGeom prst="rect">
              <a:avLst/>
            </a:prstGeom>
            <a:gradFill>
              <a:gsLst>
                <a:gs pos="29000">
                  <a:srgbClr val="C0B2B8"/>
                </a:gs>
                <a:gs pos="67000">
                  <a:srgbClr val="AB92A3"/>
                </a:gs>
                <a:gs pos="0">
                  <a:srgbClr val="DACFD1"/>
                </a:gs>
                <a:gs pos="100000">
                  <a:srgbClr val="8D798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Rounded Corners 19">
              <a:extLst>
                <a:ext uri="{FF2B5EF4-FFF2-40B4-BE49-F238E27FC236}">
                  <a16:creationId xmlns:a16="http://schemas.microsoft.com/office/drawing/2014/main" id="{C1F34A71-494C-4225-8815-843333D68578}"/>
                </a:ext>
              </a:extLst>
            </p:cNvPr>
            <p:cNvSpPr/>
            <p:nvPr/>
          </p:nvSpPr>
          <p:spPr>
            <a:xfrm>
              <a:off x="9592159" y="6192120"/>
              <a:ext cx="1098888" cy="31755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b="1" dirty="0">
                  <a:solidFill>
                    <a:schemeClr val="bg1"/>
                  </a:solidFill>
                  <a:latin typeface="Neue Haas Grotesk Text Pro" panose="020B0504020202020204" pitchFamily="34" charset="77"/>
                </a:rPr>
                <a:t>Higher Density</a:t>
              </a:r>
              <a:endParaRPr lang="en-CA" sz="1050" dirty="0">
                <a:solidFill>
                  <a:schemeClr val="bg1"/>
                </a:solidFill>
                <a:latin typeface="Neue Haas Grotesk Text Pro" panose="020B0504020202020204" pitchFamily="34" charset="77"/>
              </a:endParaRPr>
            </a:p>
          </p:txBody>
        </p:sp>
        <p:sp>
          <p:nvSpPr>
            <p:cNvPr id="60" name="Rectangle: Rounded Corners 19">
              <a:extLst>
                <a:ext uri="{FF2B5EF4-FFF2-40B4-BE49-F238E27FC236}">
                  <a16:creationId xmlns:a16="http://schemas.microsoft.com/office/drawing/2014/main" id="{F0AFF3F7-3303-45FB-B84E-C82A129FDAA2}"/>
                </a:ext>
              </a:extLst>
            </p:cNvPr>
            <p:cNvSpPr/>
            <p:nvPr/>
          </p:nvSpPr>
          <p:spPr>
            <a:xfrm>
              <a:off x="8633090" y="6192120"/>
              <a:ext cx="1098888" cy="31755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Neue Haas Grotesk Text Pro" panose="020B0504020202020204" pitchFamily="34" charset="77"/>
                </a:rPr>
                <a:t>Lower Density</a:t>
              </a:r>
              <a:endParaRPr lang="en-CA" sz="1050" dirty="0">
                <a:solidFill>
                  <a:schemeClr val="bg1"/>
                </a:solidFill>
                <a:latin typeface="Neue Haas Grotesk Text Pro" panose="020B0504020202020204" pitchFamily="34" charset="77"/>
              </a:endParaRPr>
            </a:p>
          </p:txBody>
        </p:sp>
      </p:grpSp>
      <p:sp>
        <p:nvSpPr>
          <p:cNvPr id="45" name="TextBox 44">
            <a:extLst>
              <a:ext uri="{FF2B5EF4-FFF2-40B4-BE49-F238E27FC236}">
                <a16:creationId xmlns:a16="http://schemas.microsoft.com/office/drawing/2014/main" id="{8F19B079-1CC5-4DB9-A1A6-E71FE3FD7662}"/>
              </a:ext>
            </a:extLst>
          </p:cNvPr>
          <p:cNvSpPr txBox="1"/>
          <p:nvPr/>
        </p:nvSpPr>
        <p:spPr>
          <a:xfrm>
            <a:off x="3491533" y="834957"/>
            <a:ext cx="952064" cy="600164"/>
          </a:xfrm>
          <a:prstGeom prst="rect">
            <a:avLst/>
          </a:prstGeom>
          <a:noFill/>
        </p:spPr>
        <p:txBody>
          <a:bodyPr wrap="square" rtlCol="0">
            <a:spAutoFit/>
          </a:bodyPr>
          <a:lstStyle/>
          <a:p>
            <a:pPr algn="ctr">
              <a:lnSpc>
                <a:spcPct val="150000"/>
              </a:lnSpc>
            </a:pPr>
            <a:r>
              <a:rPr lang="en-US" sz="2400" u="sng" dirty="0">
                <a:latin typeface="Arial" panose="020B0604020202020204" pitchFamily="34" charset="0"/>
                <a:ea typeface="Jost* 300 Light" pitchFamily="2" charset="77"/>
                <a:cs typeface="Arial" panose="020B0604020202020204" pitchFamily="34" charset="0"/>
              </a:rPr>
              <a:t>2023</a:t>
            </a:r>
            <a:endParaRPr lang="en-US" sz="2400" dirty="0">
              <a:latin typeface="Arial" panose="020B0604020202020204" pitchFamily="34" charset="0"/>
              <a:ea typeface="Jost* 300 Light" pitchFamily="2" charset="77"/>
              <a:cs typeface="Arial" panose="020B0604020202020204" pitchFamily="34" charset="0"/>
            </a:endParaRPr>
          </a:p>
        </p:txBody>
      </p:sp>
    </p:spTree>
    <p:extLst>
      <p:ext uri="{BB962C8B-B14F-4D97-AF65-F5344CB8AC3E}">
        <p14:creationId xmlns:p14="http://schemas.microsoft.com/office/powerpoint/2010/main" val="303425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Discussion</a:t>
            </a:r>
          </a:p>
        </p:txBody>
      </p:sp>
      <p:sp>
        <p:nvSpPr>
          <p:cNvPr id="3" name="Content Placeholder 2"/>
          <p:cNvSpPr>
            <a:spLocks noGrp="1"/>
          </p:cNvSpPr>
          <p:nvPr>
            <p:ph idx="1"/>
          </p:nvPr>
        </p:nvSpPr>
        <p:spPr>
          <a:xfrm>
            <a:off x="904875" y="958849"/>
            <a:ext cx="2497903" cy="5229299"/>
          </a:xfrm>
        </p:spPr>
        <p:txBody>
          <a:bodyPr>
            <a:normAutofit/>
          </a:bodyPr>
          <a:lstStyle/>
          <a:p>
            <a:pPr marL="0" indent="0">
              <a:buNone/>
            </a:pPr>
            <a:r>
              <a:rPr lang="en-US" dirty="0"/>
              <a:t>Location Assessment and Population Distribution (cont.)</a:t>
            </a:r>
            <a:endParaRPr lang="en-US" dirty="0">
              <a:ea typeface="Jost* 300 Light" pitchFamily="2" charset="77"/>
            </a:endParaRPr>
          </a:p>
        </p:txBody>
      </p:sp>
      <p:grpSp>
        <p:nvGrpSpPr>
          <p:cNvPr id="20" name="Group 19">
            <a:extLst>
              <a:ext uri="{FF2B5EF4-FFF2-40B4-BE49-F238E27FC236}">
                <a16:creationId xmlns:a16="http://schemas.microsoft.com/office/drawing/2014/main" id="{9680C26E-F268-48C1-B5D3-4AC387B2F163}"/>
              </a:ext>
            </a:extLst>
          </p:cNvPr>
          <p:cNvGrpSpPr/>
          <p:nvPr/>
        </p:nvGrpSpPr>
        <p:grpSpPr>
          <a:xfrm>
            <a:off x="3618189" y="775847"/>
            <a:ext cx="8545726" cy="5306306"/>
            <a:chOff x="680719" y="307013"/>
            <a:chExt cx="10353042" cy="6428523"/>
          </a:xfrm>
        </p:grpSpPr>
        <p:pic>
          <p:nvPicPr>
            <p:cNvPr id="21" name="Picture 20" descr="A map of a city&#10;&#10;Description automatically generated">
              <a:extLst>
                <a:ext uri="{FF2B5EF4-FFF2-40B4-BE49-F238E27FC236}">
                  <a16:creationId xmlns:a16="http://schemas.microsoft.com/office/drawing/2014/main" id="{4F0F0B50-48AD-4D08-B208-750EB6D085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85" t="5447" r="9469" b="13038"/>
            <a:stretch/>
          </p:blipFill>
          <p:spPr>
            <a:xfrm>
              <a:off x="680719" y="307013"/>
              <a:ext cx="10353041" cy="6428523"/>
            </a:xfrm>
            <a:prstGeom prst="rect">
              <a:avLst/>
            </a:prstGeom>
          </p:spPr>
        </p:pic>
        <p:sp>
          <p:nvSpPr>
            <p:cNvPr id="22" name="Freeform 24">
              <a:extLst>
                <a:ext uri="{FF2B5EF4-FFF2-40B4-BE49-F238E27FC236}">
                  <a16:creationId xmlns:a16="http://schemas.microsoft.com/office/drawing/2014/main" id="{107AA06F-6088-4C45-B68C-FC2041A6D3DA}"/>
                </a:ext>
              </a:extLst>
            </p:cNvPr>
            <p:cNvSpPr/>
            <p:nvPr/>
          </p:nvSpPr>
          <p:spPr>
            <a:xfrm>
              <a:off x="3146612" y="3708026"/>
              <a:ext cx="3173506" cy="1583392"/>
            </a:xfrm>
            <a:custGeom>
              <a:avLst/>
              <a:gdLst>
                <a:gd name="connsiteX0" fmla="*/ 3173506 w 3173506"/>
                <a:gd name="connsiteY0" fmla="*/ 1532965 h 1583392"/>
                <a:gd name="connsiteX1" fmla="*/ 3173506 w 3173506"/>
                <a:gd name="connsiteY1" fmla="*/ 1583392 h 1583392"/>
                <a:gd name="connsiteX2" fmla="*/ 2736476 w 3173506"/>
                <a:gd name="connsiteY2" fmla="*/ 1576668 h 1583392"/>
                <a:gd name="connsiteX3" fmla="*/ 2729753 w 3173506"/>
                <a:gd name="connsiteY3" fmla="*/ 1331259 h 1583392"/>
                <a:gd name="connsiteX4" fmla="*/ 2309532 w 3173506"/>
                <a:gd name="connsiteY4" fmla="*/ 1327898 h 1583392"/>
                <a:gd name="connsiteX5" fmla="*/ 2299447 w 3173506"/>
                <a:gd name="connsiteY5" fmla="*/ 995083 h 1583392"/>
                <a:gd name="connsiteX6" fmla="*/ 1058956 w 3173506"/>
                <a:gd name="connsiteY6" fmla="*/ 890868 h 1583392"/>
                <a:gd name="connsiteX7" fmla="*/ 904314 w 3173506"/>
                <a:gd name="connsiteY7" fmla="*/ 843803 h 1583392"/>
                <a:gd name="connsiteX8" fmla="*/ 736226 w 3173506"/>
                <a:gd name="connsiteY8" fmla="*/ 749674 h 1583392"/>
                <a:gd name="connsiteX9" fmla="*/ 595032 w 3173506"/>
                <a:gd name="connsiteY9" fmla="*/ 618565 h 1583392"/>
                <a:gd name="connsiteX10" fmla="*/ 406773 w 3173506"/>
                <a:gd name="connsiteY10" fmla="*/ 457200 h 1583392"/>
                <a:gd name="connsiteX11" fmla="*/ 201706 w 3173506"/>
                <a:gd name="connsiteY11" fmla="*/ 302559 h 1583392"/>
                <a:gd name="connsiteX12" fmla="*/ 0 w 3173506"/>
                <a:gd name="connsiteY12" fmla="*/ 158003 h 1583392"/>
                <a:gd name="connsiteX13" fmla="*/ 514350 w 3173506"/>
                <a:gd name="connsiteY13" fmla="*/ 36980 h 1583392"/>
                <a:gd name="connsiteX14" fmla="*/ 608479 w 3173506"/>
                <a:gd name="connsiteY14" fmla="*/ 117662 h 1583392"/>
                <a:gd name="connsiteX15" fmla="*/ 803462 w 3173506"/>
                <a:gd name="connsiteY15" fmla="*/ 184898 h 1583392"/>
                <a:gd name="connsiteX16" fmla="*/ 1008529 w 3173506"/>
                <a:gd name="connsiteY16" fmla="*/ 154642 h 1583392"/>
                <a:gd name="connsiteX17" fmla="*/ 1095935 w 3173506"/>
                <a:gd name="connsiteY17" fmla="*/ 87406 h 1583392"/>
                <a:gd name="connsiteX18" fmla="*/ 1274109 w 3173506"/>
                <a:gd name="connsiteY18" fmla="*/ 20171 h 1583392"/>
                <a:gd name="connsiteX19" fmla="*/ 1435473 w 3173506"/>
                <a:gd name="connsiteY19" fmla="*/ 0 h 1583392"/>
                <a:gd name="connsiteX20" fmla="*/ 1906120 w 3173506"/>
                <a:gd name="connsiteY20" fmla="*/ 10086 h 1583392"/>
                <a:gd name="connsiteX21" fmla="*/ 2151529 w 3173506"/>
                <a:gd name="connsiteY21" fmla="*/ 33618 h 1583392"/>
                <a:gd name="connsiteX22" fmla="*/ 2370044 w 3173506"/>
                <a:gd name="connsiteY22" fmla="*/ 60512 h 1583392"/>
                <a:gd name="connsiteX23" fmla="*/ 2480982 w 3173506"/>
                <a:gd name="connsiteY23" fmla="*/ 107577 h 1583392"/>
                <a:gd name="connsiteX24" fmla="*/ 2561664 w 3173506"/>
                <a:gd name="connsiteY24" fmla="*/ 316006 h 1583392"/>
                <a:gd name="connsiteX25" fmla="*/ 2581835 w 3173506"/>
                <a:gd name="connsiteY25" fmla="*/ 467286 h 1583392"/>
                <a:gd name="connsiteX26" fmla="*/ 2625538 w 3173506"/>
                <a:gd name="connsiteY26" fmla="*/ 884145 h 1583392"/>
                <a:gd name="connsiteX27" fmla="*/ 2756647 w 3173506"/>
                <a:gd name="connsiteY27" fmla="*/ 981636 h 1583392"/>
                <a:gd name="connsiteX28" fmla="*/ 2870947 w 3173506"/>
                <a:gd name="connsiteY28" fmla="*/ 1381686 h 1583392"/>
                <a:gd name="connsiteX29" fmla="*/ 2944906 w 3173506"/>
                <a:gd name="connsiteY29" fmla="*/ 1495986 h 1583392"/>
                <a:gd name="connsiteX30" fmla="*/ 3173506 w 3173506"/>
                <a:gd name="connsiteY30" fmla="*/ 1532965 h 158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3506" h="1583392">
                  <a:moveTo>
                    <a:pt x="3173506" y="1532965"/>
                  </a:moveTo>
                  <a:lnTo>
                    <a:pt x="3173506" y="1583392"/>
                  </a:lnTo>
                  <a:lnTo>
                    <a:pt x="2736476" y="1576668"/>
                  </a:lnTo>
                  <a:lnTo>
                    <a:pt x="2729753" y="1331259"/>
                  </a:lnTo>
                  <a:lnTo>
                    <a:pt x="2309532" y="1327898"/>
                  </a:lnTo>
                  <a:lnTo>
                    <a:pt x="2299447" y="995083"/>
                  </a:lnTo>
                  <a:lnTo>
                    <a:pt x="1058956" y="890868"/>
                  </a:lnTo>
                  <a:lnTo>
                    <a:pt x="904314" y="843803"/>
                  </a:lnTo>
                  <a:lnTo>
                    <a:pt x="736226" y="749674"/>
                  </a:lnTo>
                  <a:lnTo>
                    <a:pt x="595032" y="618565"/>
                  </a:lnTo>
                  <a:lnTo>
                    <a:pt x="406773" y="457200"/>
                  </a:lnTo>
                  <a:lnTo>
                    <a:pt x="201706" y="302559"/>
                  </a:lnTo>
                  <a:lnTo>
                    <a:pt x="0" y="158003"/>
                  </a:lnTo>
                  <a:lnTo>
                    <a:pt x="514350" y="36980"/>
                  </a:lnTo>
                  <a:lnTo>
                    <a:pt x="608479" y="117662"/>
                  </a:lnTo>
                  <a:lnTo>
                    <a:pt x="803462" y="184898"/>
                  </a:lnTo>
                  <a:lnTo>
                    <a:pt x="1008529" y="154642"/>
                  </a:lnTo>
                  <a:lnTo>
                    <a:pt x="1095935" y="87406"/>
                  </a:lnTo>
                  <a:lnTo>
                    <a:pt x="1274109" y="20171"/>
                  </a:lnTo>
                  <a:lnTo>
                    <a:pt x="1435473" y="0"/>
                  </a:lnTo>
                  <a:lnTo>
                    <a:pt x="1906120" y="10086"/>
                  </a:lnTo>
                  <a:lnTo>
                    <a:pt x="2151529" y="33618"/>
                  </a:lnTo>
                  <a:lnTo>
                    <a:pt x="2370044" y="60512"/>
                  </a:lnTo>
                  <a:lnTo>
                    <a:pt x="2480982" y="107577"/>
                  </a:lnTo>
                  <a:lnTo>
                    <a:pt x="2561664" y="316006"/>
                  </a:lnTo>
                  <a:lnTo>
                    <a:pt x="2581835" y="467286"/>
                  </a:lnTo>
                  <a:lnTo>
                    <a:pt x="2625538" y="884145"/>
                  </a:lnTo>
                  <a:lnTo>
                    <a:pt x="2756647" y="981636"/>
                  </a:lnTo>
                  <a:lnTo>
                    <a:pt x="2870947" y="1381686"/>
                  </a:lnTo>
                  <a:lnTo>
                    <a:pt x="2944906" y="1495986"/>
                  </a:lnTo>
                  <a:lnTo>
                    <a:pt x="3173506" y="1532965"/>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25">
              <a:extLst>
                <a:ext uri="{FF2B5EF4-FFF2-40B4-BE49-F238E27FC236}">
                  <a16:creationId xmlns:a16="http://schemas.microsoft.com/office/drawing/2014/main" id="{90884483-D159-4A55-9D96-55063F477D98}"/>
                </a:ext>
              </a:extLst>
            </p:cNvPr>
            <p:cNvSpPr/>
            <p:nvPr/>
          </p:nvSpPr>
          <p:spPr>
            <a:xfrm>
              <a:off x="1711791" y="1512444"/>
              <a:ext cx="4624004" cy="2353171"/>
            </a:xfrm>
            <a:custGeom>
              <a:avLst/>
              <a:gdLst>
                <a:gd name="connsiteX0" fmla="*/ 1945809 w 4624004"/>
                <a:gd name="connsiteY0" fmla="*/ 2231829 h 2353171"/>
                <a:gd name="connsiteX1" fmla="*/ 1434438 w 4624004"/>
                <a:gd name="connsiteY1" fmla="*/ 2353171 h 2353171"/>
                <a:gd name="connsiteX2" fmla="*/ 814727 w 4624004"/>
                <a:gd name="connsiteY2" fmla="*/ 1932807 h 2353171"/>
                <a:gd name="connsiteX3" fmla="*/ 268687 w 4624004"/>
                <a:gd name="connsiteY3" fmla="*/ 1564447 h 2353171"/>
                <a:gd name="connsiteX4" fmla="*/ 0 w 4624004"/>
                <a:gd name="connsiteY4" fmla="*/ 1412769 h 2353171"/>
                <a:gd name="connsiteX5" fmla="*/ 0 w 4624004"/>
                <a:gd name="connsiteY5" fmla="*/ 528705 h 2353171"/>
                <a:gd name="connsiteX6" fmla="*/ 1070412 w 4624004"/>
                <a:gd name="connsiteY6" fmla="*/ 520038 h 2353171"/>
                <a:gd name="connsiteX7" fmla="*/ 2028148 w 4624004"/>
                <a:gd name="connsiteY7" fmla="*/ 585042 h 2353171"/>
                <a:gd name="connsiteX8" fmla="*/ 2054150 w 4624004"/>
                <a:gd name="connsiteY8" fmla="*/ 520038 h 2353171"/>
                <a:gd name="connsiteX9" fmla="*/ 2058484 w 4624004"/>
                <a:gd name="connsiteY9" fmla="*/ 468034 h 2353171"/>
                <a:gd name="connsiteX10" fmla="*/ 2188493 w 4624004"/>
                <a:gd name="connsiteY10" fmla="*/ 468034 h 2353171"/>
                <a:gd name="connsiteX11" fmla="*/ 2188493 w 4624004"/>
                <a:gd name="connsiteY11" fmla="*/ 468034 h 2353171"/>
                <a:gd name="connsiteX12" fmla="*/ 2188493 w 4624004"/>
                <a:gd name="connsiteY12" fmla="*/ 468034 h 2353171"/>
                <a:gd name="connsiteX13" fmla="*/ 2188493 w 4624004"/>
                <a:gd name="connsiteY13" fmla="*/ 468034 h 2353171"/>
                <a:gd name="connsiteX14" fmla="*/ 2188493 w 4624004"/>
                <a:gd name="connsiteY14" fmla="*/ 468034 h 2353171"/>
                <a:gd name="connsiteX15" fmla="*/ 2188493 w 4624004"/>
                <a:gd name="connsiteY15" fmla="*/ 468034 h 2353171"/>
                <a:gd name="connsiteX16" fmla="*/ 2184160 w 4624004"/>
                <a:gd name="connsiteY16" fmla="*/ 424697 h 2353171"/>
                <a:gd name="connsiteX17" fmla="*/ 2327170 w 4624004"/>
                <a:gd name="connsiteY17" fmla="*/ 429031 h 2353171"/>
                <a:gd name="connsiteX18" fmla="*/ 2318503 w 4624004"/>
                <a:gd name="connsiteY18" fmla="*/ 169012 h 2353171"/>
                <a:gd name="connsiteX19" fmla="*/ 2318503 w 4624004"/>
                <a:gd name="connsiteY19" fmla="*/ 169012 h 2353171"/>
                <a:gd name="connsiteX20" fmla="*/ 2344505 w 4624004"/>
                <a:gd name="connsiteY20" fmla="*/ 99674 h 2353171"/>
                <a:gd name="connsiteX21" fmla="*/ 2387841 w 4624004"/>
                <a:gd name="connsiteY21" fmla="*/ 117008 h 2353171"/>
                <a:gd name="connsiteX22" fmla="*/ 2387841 w 4624004"/>
                <a:gd name="connsiteY22" fmla="*/ 169012 h 2353171"/>
                <a:gd name="connsiteX23" fmla="*/ 2461513 w 4624004"/>
                <a:gd name="connsiteY23" fmla="*/ 169012 h 2353171"/>
                <a:gd name="connsiteX24" fmla="*/ 2465847 w 4624004"/>
                <a:gd name="connsiteY24" fmla="*/ 0 h 2353171"/>
                <a:gd name="connsiteX25" fmla="*/ 3271906 w 4624004"/>
                <a:gd name="connsiteY25" fmla="*/ 4333 h 2353171"/>
                <a:gd name="connsiteX26" fmla="*/ 3271906 w 4624004"/>
                <a:gd name="connsiteY26" fmla="*/ 173346 h 2353171"/>
                <a:gd name="connsiteX27" fmla="*/ 3570927 w 4624004"/>
                <a:gd name="connsiteY27" fmla="*/ 173346 h 2353171"/>
                <a:gd name="connsiteX28" fmla="*/ 3579595 w 4624004"/>
                <a:gd name="connsiteY28" fmla="*/ 719385 h 2353171"/>
                <a:gd name="connsiteX29" fmla="*/ 3700937 w 4624004"/>
                <a:gd name="connsiteY29" fmla="*/ 715052 h 2353171"/>
                <a:gd name="connsiteX30" fmla="*/ 3692270 w 4624004"/>
                <a:gd name="connsiteY30" fmla="*/ 957736 h 2353171"/>
                <a:gd name="connsiteX31" fmla="*/ 3921953 w 4624004"/>
                <a:gd name="connsiteY31" fmla="*/ 962070 h 2353171"/>
                <a:gd name="connsiteX32" fmla="*/ 3917619 w 4624004"/>
                <a:gd name="connsiteY32" fmla="*/ 1009740 h 2353171"/>
                <a:gd name="connsiteX33" fmla="*/ 3960956 w 4624004"/>
                <a:gd name="connsiteY33" fmla="*/ 1053076 h 2353171"/>
                <a:gd name="connsiteX34" fmla="*/ 3973957 w 4624004"/>
                <a:gd name="connsiteY34" fmla="*/ 1118081 h 2353171"/>
                <a:gd name="connsiteX35" fmla="*/ 4012960 w 4624004"/>
                <a:gd name="connsiteY35" fmla="*/ 1191753 h 2353171"/>
                <a:gd name="connsiteX36" fmla="*/ 4038962 w 4624004"/>
                <a:gd name="connsiteY36" fmla="*/ 1243757 h 2353171"/>
                <a:gd name="connsiteX37" fmla="*/ 4038962 w 4624004"/>
                <a:gd name="connsiteY37" fmla="*/ 1243757 h 2353171"/>
                <a:gd name="connsiteX38" fmla="*/ 4138636 w 4624004"/>
                <a:gd name="connsiteY38" fmla="*/ 1278426 h 2353171"/>
                <a:gd name="connsiteX39" fmla="*/ 4186306 w 4624004"/>
                <a:gd name="connsiteY39" fmla="*/ 1291427 h 2353171"/>
                <a:gd name="connsiteX40" fmla="*/ 4220975 w 4624004"/>
                <a:gd name="connsiteY40" fmla="*/ 1334764 h 2353171"/>
                <a:gd name="connsiteX41" fmla="*/ 4220975 w 4624004"/>
                <a:gd name="connsiteY41" fmla="*/ 1334764 h 2353171"/>
                <a:gd name="connsiteX42" fmla="*/ 4216641 w 4624004"/>
                <a:gd name="connsiteY42" fmla="*/ 1395435 h 2353171"/>
                <a:gd name="connsiteX43" fmla="*/ 4220975 w 4624004"/>
                <a:gd name="connsiteY43" fmla="*/ 1482108 h 2353171"/>
                <a:gd name="connsiteX44" fmla="*/ 4108300 w 4624004"/>
                <a:gd name="connsiteY44" fmla="*/ 1486441 h 2353171"/>
                <a:gd name="connsiteX45" fmla="*/ 4108300 w 4624004"/>
                <a:gd name="connsiteY45" fmla="*/ 1525444 h 2353171"/>
                <a:gd name="connsiteX46" fmla="*/ 4203640 w 4624004"/>
                <a:gd name="connsiteY46" fmla="*/ 1612117 h 2353171"/>
                <a:gd name="connsiteX47" fmla="*/ 4298981 w 4624004"/>
                <a:gd name="connsiteY47" fmla="*/ 1607783 h 2353171"/>
                <a:gd name="connsiteX48" fmla="*/ 4394321 w 4624004"/>
                <a:gd name="connsiteY48" fmla="*/ 1625118 h 2353171"/>
                <a:gd name="connsiteX49" fmla="*/ 4454992 w 4624004"/>
                <a:gd name="connsiteY49" fmla="*/ 1642453 h 2353171"/>
                <a:gd name="connsiteX50" fmla="*/ 4502662 w 4624004"/>
                <a:gd name="connsiteY50" fmla="*/ 1659787 h 2353171"/>
                <a:gd name="connsiteX51" fmla="*/ 4545999 w 4624004"/>
                <a:gd name="connsiteY51" fmla="*/ 1677122 h 2353171"/>
                <a:gd name="connsiteX52" fmla="*/ 4589335 w 4624004"/>
                <a:gd name="connsiteY52" fmla="*/ 1746460 h 2353171"/>
                <a:gd name="connsiteX53" fmla="*/ 4624004 w 4624004"/>
                <a:gd name="connsiteY53" fmla="*/ 1828800 h 2353171"/>
                <a:gd name="connsiteX54" fmla="*/ 4493995 w 4624004"/>
                <a:gd name="connsiteY54" fmla="*/ 1724792 h 2353171"/>
                <a:gd name="connsiteX55" fmla="*/ 4355318 w 4624004"/>
                <a:gd name="connsiteY55" fmla="*/ 1690123 h 2353171"/>
                <a:gd name="connsiteX56" fmla="*/ 4355318 w 4624004"/>
                <a:gd name="connsiteY56" fmla="*/ 1690123 h 2353171"/>
                <a:gd name="connsiteX57" fmla="*/ 4108300 w 4624004"/>
                <a:gd name="connsiteY57" fmla="*/ 1685789 h 2353171"/>
                <a:gd name="connsiteX58" fmla="*/ 3965290 w 4624004"/>
                <a:gd name="connsiteY58" fmla="*/ 1642453 h 2353171"/>
                <a:gd name="connsiteX59" fmla="*/ 3778943 w 4624004"/>
                <a:gd name="connsiteY59" fmla="*/ 1434438 h 2353171"/>
                <a:gd name="connsiteX60" fmla="*/ 3700937 w 4624004"/>
                <a:gd name="connsiteY60" fmla="*/ 1300094 h 2353171"/>
                <a:gd name="connsiteX61" fmla="*/ 2751868 w 4624004"/>
                <a:gd name="connsiteY61" fmla="*/ 1256758 h 2353171"/>
                <a:gd name="connsiteX62" fmla="*/ 2743200 w 4624004"/>
                <a:gd name="connsiteY62" fmla="*/ 1360765 h 2353171"/>
                <a:gd name="connsiteX63" fmla="*/ 2504850 w 4624004"/>
                <a:gd name="connsiteY63" fmla="*/ 1369433 h 2353171"/>
                <a:gd name="connsiteX64" fmla="*/ 2448512 w 4624004"/>
                <a:gd name="connsiteY64" fmla="*/ 1464773 h 2353171"/>
                <a:gd name="connsiteX65" fmla="*/ 2270833 w 4624004"/>
                <a:gd name="connsiteY65" fmla="*/ 1560113 h 2353171"/>
                <a:gd name="connsiteX66" fmla="*/ 2162491 w 4624004"/>
                <a:gd name="connsiteY66" fmla="*/ 1568781 h 2353171"/>
                <a:gd name="connsiteX67" fmla="*/ 1993479 w 4624004"/>
                <a:gd name="connsiteY67" fmla="*/ 1659787 h 2353171"/>
                <a:gd name="connsiteX68" fmla="*/ 1928474 w 4624004"/>
                <a:gd name="connsiteY68" fmla="*/ 1737793 h 2353171"/>
                <a:gd name="connsiteX69" fmla="*/ 1885138 w 4624004"/>
                <a:gd name="connsiteY69" fmla="*/ 1863469 h 2353171"/>
                <a:gd name="connsiteX70" fmla="*/ 1867803 w 4624004"/>
                <a:gd name="connsiteY70" fmla="*/ 1989145 h 2353171"/>
                <a:gd name="connsiteX71" fmla="*/ 1846135 w 4624004"/>
                <a:gd name="connsiteY71" fmla="*/ 2084485 h 2353171"/>
                <a:gd name="connsiteX72" fmla="*/ 1889472 w 4624004"/>
                <a:gd name="connsiteY72" fmla="*/ 2153823 h 2353171"/>
                <a:gd name="connsiteX73" fmla="*/ 1945809 w 4624004"/>
                <a:gd name="connsiteY73" fmla="*/ 2231829 h 23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624004" h="2353171">
                  <a:moveTo>
                    <a:pt x="1945809" y="2231829"/>
                  </a:moveTo>
                  <a:lnTo>
                    <a:pt x="1434438" y="2353171"/>
                  </a:lnTo>
                  <a:lnTo>
                    <a:pt x="814727" y="1932807"/>
                  </a:lnTo>
                  <a:lnTo>
                    <a:pt x="268687" y="1564447"/>
                  </a:lnTo>
                  <a:lnTo>
                    <a:pt x="0" y="1412769"/>
                  </a:lnTo>
                  <a:lnTo>
                    <a:pt x="0" y="528705"/>
                  </a:lnTo>
                  <a:lnTo>
                    <a:pt x="1070412" y="520038"/>
                  </a:lnTo>
                  <a:lnTo>
                    <a:pt x="2028148" y="585042"/>
                  </a:lnTo>
                  <a:lnTo>
                    <a:pt x="2054150" y="520038"/>
                  </a:lnTo>
                  <a:lnTo>
                    <a:pt x="2058484" y="468034"/>
                  </a:lnTo>
                  <a:lnTo>
                    <a:pt x="2188493" y="468034"/>
                  </a:lnTo>
                  <a:lnTo>
                    <a:pt x="2188493" y="468034"/>
                  </a:lnTo>
                  <a:lnTo>
                    <a:pt x="2188493" y="468034"/>
                  </a:lnTo>
                  <a:lnTo>
                    <a:pt x="2188493" y="468034"/>
                  </a:lnTo>
                  <a:lnTo>
                    <a:pt x="2188493" y="468034"/>
                  </a:lnTo>
                  <a:lnTo>
                    <a:pt x="2188493" y="468034"/>
                  </a:lnTo>
                  <a:lnTo>
                    <a:pt x="2184160" y="424697"/>
                  </a:lnTo>
                  <a:lnTo>
                    <a:pt x="2327170" y="429031"/>
                  </a:lnTo>
                  <a:lnTo>
                    <a:pt x="2318503" y="169012"/>
                  </a:lnTo>
                  <a:lnTo>
                    <a:pt x="2318503" y="169012"/>
                  </a:lnTo>
                  <a:lnTo>
                    <a:pt x="2344505" y="99674"/>
                  </a:lnTo>
                  <a:lnTo>
                    <a:pt x="2387841" y="117008"/>
                  </a:lnTo>
                  <a:lnTo>
                    <a:pt x="2387841" y="169012"/>
                  </a:lnTo>
                  <a:lnTo>
                    <a:pt x="2461513" y="169012"/>
                  </a:lnTo>
                  <a:lnTo>
                    <a:pt x="2465847" y="0"/>
                  </a:lnTo>
                  <a:lnTo>
                    <a:pt x="3271906" y="4333"/>
                  </a:lnTo>
                  <a:lnTo>
                    <a:pt x="3271906" y="173346"/>
                  </a:lnTo>
                  <a:lnTo>
                    <a:pt x="3570927" y="173346"/>
                  </a:lnTo>
                  <a:lnTo>
                    <a:pt x="3579595" y="719385"/>
                  </a:lnTo>
                  <a:lnTo>
                    <a:pt x="3700937" y="715052"/>
                  </a:lnTo>
                  <a:lnTo>
                    <a:pt x="3692270" y="957736"/>
                  </a:lnTo>
                  <a:lnTo>
                    <a:pt x="3921953" y="962070"/>
                  </a:lnTo>
                  <a:lnTo>
                    <a:pt x="3917619" y="1009740"/>
                  </a:lnTo>
                  <a:lnTo>
                    <a:pt x="3960956" y="1053076"/>
                  </a:lnTo>
                  <a:lnTo>
                    <a:pt x="3973957" y="1118081"/>
                  </a:lnTo>
                  <a:lnTo>
                    <a:pt x="4012960" y="1191753"/>
                  </a:lnTo>
                  <a:lnTo>
                    <a:pt x="4038962" y="1243757"/>
                  </a:lnTo>
                  <a:lnTo>
                    <a:pt x="4038962" y="1243757"/>
                  </a:lnTo>
                  <a:lnTo>
                    <a:pt x="4138636" y="1278426"/>
                  </a:lnTo>
                  <a:lnTo>
                    <a:pt x="4186306" y="1291427"/>
                  </a:lnTo>
                  <a:lnTo>
                    <a:pt x="4220975" y="1334764"/>
                  </a:lnTo>
                  <a:lnTo>
                    <a:pt x="4220975" y="1334764"/>
                  </a:lnTo>
                  <a:lnTo>
                    <a:pt x="4216641" y="1395435"/>
                  </a:lnTo>
                  <a:lnTo>
                    <a:pt x="4220975" y="1482108"/>
                  </a:lnTo>
                  <a:lnTo>
                    <a:pt x="4108300" y="1486441"/>
                  </a:lnTo>
                  <a:lnTo>
                    <a:pt x="4108300" y="1525444"/>
                  </a:lnTo>
                  <a:lnTo>
                    <a:pt x="4203640" y="1612117"/>
                  </a:lnTo>
                  <a:lnTo>
                    <a:pt x="4298981" y="1607783"/>
                  </a:lnTo>
                  <a:lnTo>
                    <a:pt x="4394321" y="1625118"/>
                  </a:lnTo>
                  <a:lnTo>
                    <a:pt x="4454992" y="1642453"/>
                  </a:lnTo>
                  <a:lnTo>
                    <a:pt x="4502662" y="1659787"/>
                  </a:lnTo>
                  <a:lnTo>
                    <a:pt x="4545999" y="1677122"/>
                  </a:lnTo>
                  <a:lnTo>
                    <a:pt x="4589335" y="1746460"/>
                  </a:lnTo>
                  <a:lnTo>
                    <a:pt x="4624004" y="1828800"/>
                  </a:lnTo>
                  <a:lnTo>
                    <a:pt x="4493995" y="1724792"/>
                  </a:lnTo>
                  <a:lnTo>
                    <a:pt x="4355318" y="1690123"/>
                  </a:lnTo>
                  <a:lnTo>
                    <a:pt x="4355318" y="1690123"/>
                  </a:lnTo>
                  <a:lnTo>
                    <a:pt x="4108300" y="1685789"/>
                  </a:lnTo>
                  <a:lnTo>
                    <a:pt x="3965290" y="1642453"/>
                  </a:lnTo>
                  <a:lnTo>
                    <a:pt x="3778943" y="1434438"/>
                  </a:lnTo>
                  <a:lnTo>
                    <a:pt x="3700937" y="1300094"/>
                  </a:lnTo>
                  <a:lnTo>
                    <a:pt x="2751868" y="1256758"/>
                  </a:lnTo>
                  <a:lnTo>
                    <a:pt x="2743200" y="1360765"/>
                  </a:lnTo>
                  <a:lnTo>
                    <a:pt x="2504850" y="1369433"/>
                  </a:lnTo>
                  <a:lnTo>
                    <a:pt x="2448512" y="1464773"/>
                  </a:lnTo>
                  <a:lnTo>
                    <a:pt x="2270833" y="1560113"/>
                  </a:lnTo>
                  <a:lnTo>
                    <a:pt x="2162491" y="1568781"/>
                  </a:lnTo>
                  <a:lnTo>
                    <a:pt x="1993479" y="1659787"/>
                  </a:lnTo>
                  <a:lnTo>
                    <a:pt x="1928474" y="1737793"/>
                  </a:lnTo>
                  <a:lnTo>
                    <a:pt x="1885138" y="1863469"/>
                  </a:lnTo>
                  <a:lnTo>
                    <a:pt x="1867803" y="1989145"/>
                  </a:lnTo>
                  <a:lnTo>
                    <a:pt x="1846135" y="2084485"/>
                  </a:lnTo>
                  <a:lnTo>
                    <a:pt x="1889472" y="2153823"/>
                  </a:lnTo>
                  <a:lnTo>
                    <a:pt x="1945809" y="2231829"/>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26">
              <a:extLst>
                <a:ext uri="{FF2B5EF4-FFF2-40B4-BE49-F238E27FC236}">
                  <a16:creationId xmlns:a16="http://schemas.microsoft.com/office/drawing/2014/main" id="{E2606EBD-8226-4ED7-8BB1-D1EF68F27179}"/>
                </a:ext>
              </a:extLst>
            </p:cNvPr>
            <p:cNvSpPr/>
            <p:nvPr/>
          </p:nvSpPr>
          <p:spPr>
            <a:xfrm>
              <a:off x="6459621" y="1042737"/>
              <a:ext cx="4112126" cy="3796631"/>
            </a:xfrm>
            <a:custGeom>
              <a:avLst/>
              <a:gdLst>
                <a:gd name="connsiteX0" fmla="*/ 0 w 4112126"/>
                <a:gd name="connsiteY0" fmla="*/ 2310063 h 3796631"/>
                <a:gd name="connsiteX1" fmla="*/ 48126 w 4112126"/>
                <a:gd name="connsiteY1" fmla="*/ 2149642 h 3796631"/>
                <a:gd name="connsiteX2" fmla="*/ 128337 w 4112126"/>
                <a:gd name="connsiteY2" fmla="*/ 2165684 h 3796631"/>
                <a:gd name="connsiteX3" fmla="*/ 181811 w 4112126"/>
                <a:gd name="connsiteY3" fmla="*/ 2133600 h 3796631"/>
                <a:gd name="connsiteX4" fmla="*/ 229937 w 4112126"/>
                <a:gd name="connsiteY4" fmla="*/ 2058737 h 3796631"/>
                <a:gd name="connsiteX5" fmla="*/ 240632 w 4112126"/>
                <a:gd name="connsiteY5" fmla="*/ 1983874 h 3796631"/>
                <a:gd name="connsiteX6" fmla="*/ 240632 w 4112126"/>
                <a:gd name="connsiteY6" fmla="*/ 1983874 h 3796631"/>
                <a:gd name="connsiteX7" fmla="*/ 240632 w 4112126"/>
                <a:gd name="connsiteY7" fmla="*/ 1983874 h 3796631"/>
                <a:gd name="connsiteX8" fmla="*/ 235284 w 4112126"/>
                <a:gd name="connsiteY8" fmla="*/ 1935747 h 3796631"/>
                <a:gd name="connsiteX9" fmla="*/ 379663 w 4112126"/>
                <a:gd name="connsiteY9" fmla="*/ 1951789 h 3796631"/>
                <a:gd name="connsiteX10" fmla="*/ 379663 w 4112126"/>
                <a:gd name="connsiteY10" fmla="*/ 1951789 h 3796631"/>
                <a:gd name="connsiteX11" fmla="*/ 502653 w 4112126"/>
                <a:gd name="connsiteY11" fmla="*/ 1860884 h 3796631"/>
                <a:gd name="connsiteX12" fmla="*/ 235284 w 4112126"/>
                <a:gd name="connsiteY12" fmla="*/ 1844842 h 3796631"/>
                <a:gd name="connsiteX13" fmla="*/ 240632 w 4112126"/>
                <a:gd name="connsiteY13" fmla="*/ 1743242 h 3796631"/>
                <a:gd name="connsiteX14" fmla="*/ 122990 w 4112126"/>
                <a:gd name="connsiteY14" fmla="*/ 1748589 h 3796631"/>
                <a:gd name="connsiteX15" fmla="*/ 128337 w 4112126"/>
                <a:gd name="connsiteY15" fmla="*/ 1609558 h 3796631"/>
                <a:gd name="connsiteX16" fmla="*/ 192505 w 4112126"/>
                <a:gd name="connsiteY16" fmla="*/ 1604210 h 3796631"/>
                <a:gd name="connsiteX17" fmla="*/ 192505 w 4112126"/>
                <a:gd name="connsiteY17" fmla="*/ 1470526 h 3796631"/>
                <a:gd name="connsiteX18" fmla="*/ 122990 w 4112126"/>
                <a:gd name="connsiteY18" fmla="*/ 1465179 h 3796631"/>
                <a:gd name="connsiteX19" fmla="*/ 122990 w 4112126"/>
                <a:gd name="connsiteY19" fmla="*/ 1219200 h 3796631"/>
                <a:gd name="connsiteX20" fmla="*/ 197853 w 4112126"/>
                <a:gd name="connsiteY20" fmla="*/ 1219200 h 3796631"/>
                <a:gd name="connsiteX21" fmla="*/ 208547 w 4112126"/>
                <a:gd name="connsiteY21" fmla="*/ 1326147 h 3796631"/>
                <a:gd name="connsiteX22" fmla="*/ 422442 w 4112126"/>
                <a:gd name="connsiteY22" fmla="*/ 1320800 h 3796631"/>
                <a:gd name="connsiteX23" fmla="*/ 422442 w 4112126"/>
                <a:gd name="connsiteY23" fmla="*/ 1459831 h 3796631"/>
                <a:gd name="connsiteX24" fmla="*/ 582863 w 4112126"/>
                <a:gd name="connsiteY24" fmla="*/ 1524000 h 3796631"/>
                <a:gd name="connsiteX25" fmla="*/ 716547 w 4112126"/>
                <a:gd name="connsiteY25" fmla="*/ 1454484 h 3796631"/>
                <a:gd name="connsiteX26" fmla="*/ 721895 w 4112126"/>
                <a:gd name="connsiteY26" fmla="*/ 1326147 h 3796631"/>
                <a:gd name="connsiteX27" fmla="*/ 743284 w 4112126"/>
                <a:gd name="connsiteY27" fmla="*/ 1261979 h 3796631"/>
                <a:gd name="connsiteX28" fmla="*/ 743284 w 4112126"/>
                <a:gd name="connsiteY28" fmla="*/ 1261979 h 3796631"/>
                <a:gd name="connsiteX29" fmla="*/ 796758 w 4112126"/>
                <a:gd name="connsiteY29" fmla="*/ 1176421 h 3796631"/>
                <a:gd name="connsiteX30" fmla="*/ 791411 w 4112126"/>
                <a:gd name="connsiteY30" fmla="*/ 1112252 h 3796631"/>
                <a:gd name="connsiteX31" fmla="*/ 850232 w 4112126"/>
                <a:gd name="connsiteY31" fmla="*/ 1064126 h 3796631"/>
                <a:gd name="connsiteX32" fmla="*/ 909053 w 4112126"/>
                <a:gd name="connsiteY32" fmla="*/ 1074821 h 3796631"/>
                <a:gd name="connsiteX33" fmla="*/ 909053 w 4112126"/>
                <a:gd name="connsiteY33" fmla="*/ 1074821 h 3796631"/>
                <a:gd name="connsiteX34" fmla="*/ 1074821 w 4112126"/>
                <a:gd name="connsiteY34" fmla="*/ 887663 h 3796631"/>
                <a:gd name="connsiteX35" fmla="*/ 1229895 w 4112126"/>
                <a:gd name="connsiteY35" fmla="*/ 887663 h 3796631"/>
                <a:gd name="connsiteX36" fmla="*/ 1229895 w 4112126"/>
                <a:gd name="connsiteY36" fmla="*/ 620295 h 3796631"/>
                <a:gd name="connsiteX37" fmla="*/ 1630947 w 4112126"/>
                <a:gd name="connsiteY37" fmla="*/ 620295 h 3796631"/>
                <a:gd name="connsiteX38" fmla="*/ 1636295 w 4112126"/>
                <a:gd name="connsiteY38" fmla="*/ 395705 h 3796631"/>
                <a:gd name="connsiteX39" fmla="*/ 1786021 w 4112126"/>
                <a:gd name="connsiteY39" fmla="*/ 390358 h 3796631"/>
                <a:gd name="connsiteX40" fmla="*/ 1791368 w 4112126"/>
                <a:gd name="connsiteY40" fmla="*/ 53474 h 3796631"/>
                <a:gd name="connsiteX41" fmla="*/ 1764632 w 4112126"/>
                <a:gd name="connsiteY41" fmla="*/ 0 h 3796631"/>
                <a:gd name="connsiteX42" fmla="*/ 1855537 w 4112126"/>
                <a:gd name="connsiteY42" fmla="*/ 21389 h 3796631"/>
                <a:gd name="connsiteX43" fmla="*/ 1967832 w 4112126"/>
                <a:gd name="connsiteY43" fmla="*/ 80210 h 3796631"/>
                <a:gd name="connsiteX44" fmla="*/ 2058737 w 4112126"/>
                <a:gd name="connsiteY44" fmla="*/ 203200 h 3796631"/>
                <a:gd name="connsiteX45" fmla="*/ 2096168 w 4112126"/>
                <a:gd name="connsiteY45" fmla="*/ 251326 h 3796631"/>
                <a:gd name="connsiteX46" fmla="*/ 2208463 w 4112126"/>
                <a:gd name="connsiteY46" fmla="*/ 336884 h 3796631"/>
                <a:gd name="connsiteX47" fmla="*/ 2299368 w 4112126"/>
                <a:gd name="connsiteY47" fmla="*/ 363621 h 3796631"/>
                <a:gd name="connsiteX48" fmla="*/ 2304716 w 4112126"/>
                <a:gd name="connsiteY48" fmla="*/ 721895 h 3796631"/>
                <a:gd name="connsiteX49" fmla="*/ 2390274 w 4112126"/>
                <a:gd name="connsiteY49" fmla="*/ 737937 h 3796631"/>
                <a:gd name="connsiteX50" fmla="*/ 2454442 w 4112126"/>
                <a:gd name="connsiteY50" fmla="*/ 796758 h 3796631"/>
                <a:gd name="connsiteX51" fmla="*/ 2486526 w 4112126"/>
                <a:gd name="connsiteY51" fmla="*/ 855579 h 3796631"/>
                <a:gd name="connsiteX52" fmla="*/ 2475832 w 4112126"/>
                <a:gd name="connsiteY52" fmla="*/ 914400 h 3796631"/>
                <a:gd name="connsiteX53" fmla="*/ 2470484 w 4112126"/>
                <a:gd name="connsiteY53" fmla="*/ 967874 h 3796631"/>
                <a:gd name="connsiteX54" fmla="*/ 2379579 w 4112126"/>
                <a:gd name="connsiteY54" fmla="*/ 935789 h 3796631"/>
                <a:gd name="connsiteX55" fmla="*/ 2363537 w 4112126"/>
                <a:gd name="connsiteY55" fmla="*/ 978568 h 3796631"/>
                <a:gd name="connsiteX56" fmla="*/ 2433053 w 4112126"/>
                <a:gd name="connsiteY56" fmla="*/ 1037389 h 3796631"/>
                <a:gd name="connsiteX57" fmla="*/ 2433053 w 4112126"/>
                <a:gd name="connsiteY57" fmla="*/ 1037389 h 3796631"/>
                <a:gd name="connsiteX58" fmla="*/ 2422358 w 4112126"/>
                <a:gd name="connsiteY58" fmla="*/ 1080168 h 3796631"/>
                <a:gd name="connsiteX59" fmla="*/ 2347495 w 4112126"/>
                <a:gd name="connsiteY59" fmla="*/ 1069474 h 3796631"/>
                <a:gd name="connsiteX60" fmla="*/ 2347495 w 4112126"/>
                <a:gd name="connsiteY60" fmla="*/ 1187116 h 3796631"/>
                <a:gd name="connsiteX61" fmla="*/ 2390274 w 4112126"/>
                <a:gd name="connsiteY61" fmla="*/ 1219200 h 3796631"/>
                <a:gd name="connsiteX62" fmla="*/ 2390274 w 4112126"/>
                <a:gd name="connsiteY62" fmla="*/ 1219200 h 3796631"/>
                <a:gd name="connsiteX63" fmla="*/ 2411663 w 4112126"/>
                <a:gd name="connsiteY63" fmla="*/ 1261979 h 3796631"/>
                <a:gd name="connsiteX64" fmla="*/ 2256590 w 4112126"/>
                <a:gd name="connsiteY64" fmla="*/ 1320800 h 3796631"/>
                <a:gd name="connsiteX65" fmla="*/ 2304716 w 4112126"/>
                <a:gd name="connsiteY65" fmla="*/ 1384968 h 3796631"/>
                <a:gd name="connsiteX66" fmla="*/ 2358190 w 4112126"/>
                <a:gd name="connsiteY66" fmla="*/ 1395663 h 3796631"/>
                <a:gd name="connsiteX67" fmla="*/ 2470484 w 4112126"/>
                <a:gd name="connsiteY67" fmla="*/ 1513305 h 3796631"/>
                <a:gd name="connsiteX68" fmla="*/ 2470484 w 4112126"/>
                <a:gd name="connsiteY68" fmla="*/ 1748589 h 3796631"/>
                <a:gd name="connsiteX69" fmla="*/ 1909011 w 4112126"/>
                <a:gd name="connsiteY69" fmla="*/ 1759284 h 3796631"/>
                <a:gd name="connsiteX70" fmla="*/ 1941095 w 4112126"/>
                <a:gd name="connsiteY70" fmla="*/ 2326105 h 3796631"/>
                <a:gd name="connsiteX71" fmla="*/ 3630863 w 4112126"/>
                <a:gd name="connsiteY71" fmla="*/ 2235200 h 3796631"/>
                <a:gd name="connsiteX72" fmla="*/ 3812674 w 4112126"/>
                <a:gd name="connsiteY72" fmla="*/ 2085474 h 3796631"/>
                <a:gd name="connsiteX73" fmla="*/ 3801979 w 4112126"/>
                <a:gd name="connsiteY73" fmla="*/ 1812758 h 3796631"/>
                <a:gd name="connsiteX74" fmla="*/ 4047958 w 4112126"/>
                <a:gd name="connsiteY74" fmla="*/ 1684421 h 3796631"/>
                <a:gd name="connsiteX75" fmla="*/ 4112126 w 4112126"/>
                <a:gd name="connsiteY75" fmla="*/ 1684421 h 3796631"/>
                <a:gd name="connsiteX76" fmla="*/ 4101432 w 4112126"/>
                <a:gd name="connsiteY76" fmla="*/ 2133600 h 3796631"/>
                <a:gd name="connsiteX77" fmla="*/ 3946358 w 4112126"/>
                <a:gd name="connsiteY77" fmla="*/ 2256589 h 3796631"/>
                <a:gd name="connsiteX78" fmla="*/ 3844758 w 4112126"/>
                <a:gd name="connsiteY78" fmla="*/ 2144295 h 3796631"/>
                <a:gd name="connsiteX79" fmla="*/ 3844758 w 4112126"/>
                <a:gd name="connsiteY79" fmla="*/ 2144295 h 3796631"/>
                <a:gd name="connsiteX80" fmla="*/ 3753853 w 4112126"/>
                <a:gd name="connsiteY80" fmla="*/ 2208463 h 3796631"/>
                <a:gd name="connsiteX81" fmla="*/ 3539958 w 4112126"/>
                <a:gd name="connsiteY81" fmla="*/ 2299368 h 3796631"/>
                <a:gd name="connsiteX82" fmla="*/ 3550653 w 4112126"/>
                <a:gd name="connsiteY82" fmla="*/ 2443747 h 3796631"/>
                <a:gd name="connsiteX83" fmla="*/ 3743158 w 4112126"/>
                <a:gd name="connsiteY83" fmla="*/ 2433052 h 3796631"/>
                <a:gd name="connsiteX84" fmla="*/ 3743158 w 4112126"/>
                <a:gd name="connsiteY84" fmla="*/ 2534652 h 3796631"/>
                <a:gd name="connsiteX85" fmla="*/ 3743158 w 4112126"/>
                <a:gd name="connsiteY85" fmla="*/ 2534652 h 3796631"/>
                <a:gd name="connsiteX86" fmla="*/ 3695032 w 4112126"/>
                <a:gd name="connsiteY86" fmla="*/ 2550695 h 3796631"/>
                <a:gd name="connsiteX87" fmla="*/ 3695032 w 4112126"/>
                <a:gd name="connsiteY87" fmla="*/ 2609516 h 3796631"/>
                <a:gd name="connsiteX88" fmla="*/ 3689684 w 4112126"/>
                <a:gd name="connsiteY88" fmla="*/ 2689726 h 3796631"/>
                <a:gd name="connsiteX89" fmla="*/ 3678990 w 4112126"/>
                <a:gd name="connsiteY89" fmla="*/ 2727158 h 3796631"/>
                <a:gd name="connsiteX90" fmla="*/ 3620168 w 4112126"/>
                <a:gd name="connsiteY90" fmla="*/ 2727158 h 3796631"/>
                <a:gd name="connsiteX91" fmla="*/ 3620168 w 4112126"/>
                <a:gd name="connsiteY91" fmla="*/ 2727158 h 3796631"/>
                <a:gd name="connsiteX92" fmla="*/ 3545305 w 4112126"/>
                <a:gd name="connsiteY92" fmla="*/ 2700421 h 3796631"/>
                <a:gd name="connsiteX93" fmla="*/ 3497179 w 4112126"/>
                <a:gd name="connsiteY93" fmla="*/ 2753895 h 3796631"/>
                <a:gd name="connsiteX94" fmla="*/ 3491832 w 4112126"/>
                <a:gd name="connsiteY94" fmla="*/ 2834105 h 3796631"/>
                <a:gd name="connsiteX95" fmla="*/ 3486484 w 4112126"/>
                <a:gd name="connsiteY95" fmla="*/ 2898274 h 3796631"/>
                <a:gd name="connsiteX96" fmla="*/ 3427663 w 4112126"/>
                <a:gd name="connsiteY96" fmla="*/ 3005221 h 3796631"/>
                <a:gd name="connsiteX97" fmla="*/ 3416968 w 4112126"/>
                <a:gd name="connsiteY97" fmla="*/ 3085431 h 3796631"/>
                <a:gd name="connsiteX98" fmla="*/ 3363495 w 4112126"/>
                <a:gd name="connsiteY98" fmla="*/ 3085431 h 3796631"/>
                <a:gd name="connsiteX99" fmla="*/ 3443705 w 4112126"/>
                <a:gd name="connsiteY99" fmla="*/ 3165642 h 3796631"/>
                <a:gd name="connsiteX100" fmla="*/ 3438358 w 4112126"/>
                <a:gd name="connsiteY100" fmla="*/ 3261895 h 3796631"/>
                <a:gd name="connsiteX101" fmla="*/ 3379537 w 4112126"/>
                <a:gd name="connsiteY101" fmla="*/ 3288631 h 3796631"/>
                <a:gd name="connsiteX102" fmla="*/ 3261895 w 4112126"/>
                <a:gd name="connsiteY102" fmla="*/ 3411621 h 3796631"/>
                <a:gd name="connsiteX103" fmla="*/ 3176337 w 4112126"/>
                <a:gd name="connsiteY103" fmla="*/ 3486484 h 3796631"/>
                <a:gd name="connsiteX104" fmla="*/ 2908968 w 4112126"/>
                <a:gd name="connsiteY104" fmla="*/ 3641558 h 3796631"/>
                <a:gd name="connsiteX105" fmla="*/ 2732505 w 4112126"/>
                <a:gd name="connsiteY105" fmla="*/ 3390231 h 3796631"/>
                <a:gd name="connsiteX106" fmla="*/ 2620211 w 4112126"/>
                <a:gd name="connsiteY106" fmla="*/ 3422316 h 3796631"/>
                <a:gd name="connsiteX107" fmla="*/ 2400968 w 4112126"/>
                <a:gd name="connsiteY107" fmla="*/ 3331410 h 3796631"/>
                <a:gd name="connsiteX108" fmla="*/ 2272632 w 4112126"/>
                <a:gd name="connsiteY108" fmla="*/ 3513221 h 3796631"/>
                <a:gd name="connsiteX109" fmla="*/ 2133600 w 4112126"/>
                <a:gd name="connsiteY109" fmla="*/ 3593431 h 3796631"/>
                <a:gd name="connsiteX110" fmla="*/ 2138947 w 4112126"/>
                <a:gd name="connsiteY110" fmla="*/ 3796631 h 3796631"/>
                <a:gd name="connsiteX111" fmla="*/ 1689768 w 4112126"/>
                <a:gd name="connsiteY111" fmla="*/ 3764547 h 3796631"/>
                <a:gd name="connsiteX112" fmla="*/ 1320800 w 4112126"/>
                <a:gd name="connsiteY112" fmla="*/ 3769895 h 3796631"/>
                <a:gd name="connsiteX113" fmla="*/ 1219200 w 4112126"/>
                <a:gd name="connsiteY113" fmla="*/ 3678989 h 3796631"/>
                <a:gd name="connsiteX114" fmla="*/ 1138990 w 4112126"/>
                <a:gd name="connsiteY114" fmla="*/ 3614821 h 3796631"/>
                <a:gd name="connsiteX115" fmla="*/ 1074821 w 4112126"/>
                <a:gd name="connsiteY115" fmla="*/ 3545305 h 3796631"/>
                <a:gd name="connsiteX116" fmla="*/ 1016000 w 4112126"/>
                <a:gd name="connsiteY116" fmla="*/ 3539958 h 3796631"/>
                <a:gd name="connsiteX117" fmla="*/ 925095 w 4112126"/>
                <a:gd name="connsiteY117" fmla="*/ 3395579 h 3796631"/>
                <a:gd name="connsiteX118" fmla="*/ 786063 w 4112126"/>
                <a:gd name="connsiteY118" fmla="*/ 3251200 h 3796631"/>
                <a:gd name="connsiteX119" fmla="*/ 700505 w 4112126"/>
                <a:gd name="connsiteY119" fmla="*/ 3213768 h 3796631"/>
                <a:gd name="connsiteX120" fmla="*/ 577516 w 4112126"/>
                <a:gd name="connsiteY120" fmla="*/ 3101474 h 3796631"/>
                <a:gd name="connsiteX121" fmla="*/ 417095 w 4112126"/>
                <a:gd name="connsiteY121" fmla="*/ 3031958 h 3796631"/>
                <a:gd name="connsiteX122" fmla="*/ 422442 w 4112126"/>
                <a:gd name="connsiteY122" fmla="*/ 2925010 h 3796631"/>
                <a:gd name="connsiteX123" fmla="*/ 331537 w 4112126"/>
                <a:gd name="connsiteY123" fmla="*/ 2860842 h 3796631"/>
                <a:gd name="connsiteX124" fmla="*/ 240632 w 4112126"/>
                <a:gd name="connsiteY124" fmla="*/ 2850147 h 3796631"/>
                <a:gd name="connsiteX125" fmla="*/ 240632 w 4112126"/>
                <a:gd name="connsiteY125" fmla="*/ 2769937 h 3796631"/>
                <a:gd name="connsiteX126" fmla="*/ 144379 w 4112126"/>
                <a:gd name="connsiteY126" fmla="*/ 2684379 h 3796631"/>
                <a:gd name="connsiteX127" fmla="*/ 101600 w 4112126"/>
                <a:gd name="connsiteY127" fmla="*/ 2630905 h 3796631"/>
                <a:gd name="connsiteX128" fmla="*/ 139032 w 4112126"/>
                <a:gd name="connsiteY128" fmla="*/ 2513263 h 3796631"/>
                <a:gd name="connsiteX129" fmla="*/ 128337 w 4112126"/>
                <a:gd name="connsiteY129" fmla="*/ 2454442 h 3796631"/>
                <a:gd name="connsiteX130" fmla="*/ 96253 w 4112126"/>
                <a:gd name="connsiteY130" fmla="*/ 2406316 h 3796631"/>
                <a:gd name="connsiteX131" fmla="*/ 64168 w 4112126"/>
                <a:gd name="connsiteY131" fmla="*/ 2363537 h 3796631"/>
                <a:gd name="connsiteX132" fmla="*/ 0 w 4112126"/>
                <a:gd name="connsiteY132" fmla="*/ 2310063 h 37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4112126" h="3796631">
                  <a:moveTo>
                    <a:pt x="0" y="2310063"/>
                  </a:moveTo>
                  <a:lnTo>
                    <a:pt x="48126" y="2149642"/>
                  </a:lnTo>
                  <a:lnTo>
                    <a:pt x="128337" y="2165684"/>
                  </a:lnTo>
                  <a:lnTo>
                    <a:pt x="181811" y="2133600"/>
                  </a:lnTo>
                  <a:lnTo>
                    <a:pt x="229937" y="2058737"/>
                  </a:lnTo>
                  <a:lnTo>
                    <a:pt x="240632" y="1983874"/>
                  </a:lnTo>
                  <a:lnTo>
                    <a:pt x="240632" y="1983874"/>
                  </a:lnTo>
                  <a:lnTo>
                    <a:pt x="240632" y="1983874"/>
                  </a:lnTo>
                  <a:lnTo>
                    <a:pt x="235284" y="1935747"/>
                  </a:lnTo>
                  <a:lnTo>
                    <a:pt x="379663" y="1951789"/>
                  </a:lnTo>
                  <a:lnTo>
                    <a:pt x="379663" y="1951789"/>
                  </a:lnTo>
                  <a:lnTo>
                    <a:pt x="502653" y="1860884"/>
                  </a:lnTo>
                  <a:lnTo>
                    <a:pt x="235284" y="1844842"/>
                  </a:lnTo>
                  <a:lnTo>
                    <a:pt x="240632" y="1743242"/>
                  </a:lnTo>
                  <a:lnTo>
                    <a:pt x="122990" y="1748589"/>
                  </a:lnTo>
                  <a:lnTo>
                    <a:pt x="128337" y="1609558"/>
                  </a:lnTo>
                  <a:lnTo>
                    <a:pt x="192505" y="1604210"/>
                  </a:lnTo>
                  <a:lnTo>
                    <a:pt x="192505" y="1470526"/>
                  </a:lnTo>
                  <a:lnTo>
                    <a:pt x="122990" y="1465179"/>
                  </a:lnTo>
                  <a:lnTo>
                    <a:pt x="122990" y="1219200"/>
                  </a:lnTo>
                  <a:lnTo>
                    <a:pt x="197853" y="1219200"/>
                  </a:lnTo>
                  <a:lnTo>
                    <a:pt x="208547" y="1326147"/>
                  </a:lnTo>
                  <a:lnTo>
                    <a:pt x="422442" y="1320800"/>
                  </a:lnTo>
                  <a:lnTo>
                    <a:pt x="422442" y="1459831"/>
                  </a:lnTo>
                  <a:lnTo>
                    <a:pt x="582863" y="1524000"/>
                  </a:lnTo>
                  <a:lnTo>
                    <a:pt x="716547" y="1454484"/>
                  </a:lnTo>
                  <a:lnTo>
                    <a:pt x="721895" y="1326147"/>
                  </a:lnTo>
                  <a:lnTo>
                    <a:pt x="743284" y="1261979"/>
                  </a:lnTo>
                  <a:lnTo>
                    <a:pt x="743284" y="1261979"/>
                  </a:lnTo>
                  <a:lnTo>
                    <a:pt x="796758" y="1176421"/>
                  </a:lnTo>
                  <a:lnTo>
                    <a:pt x="791411" y="1112252"/>
                  </a:lnTo>
                  <a:lnTo>
                    <a:pt x="850232" y="1064126"/>
                  </a:lnTo>
                  <a:lnTo>
                    <a:pt x="909053" y="1074821"/>
                  </a:lnTo>
                  <a:lnTo>
                    <a:pt x="909053" y="1074821"/>
                  </a:lnTo>
                  <a:lnTo>
                    <a:pt x="1074821" y="887663"/>
                  </a:lnTo>
                  <a:lnTo>
                    <a:pt x="1229895" y="887663"/>
                  </a:lnTo>
                  <a:lnTo>
                    <a:pt x="1229895" y="620295"/>
                  </a:lnTo>
                  <a:lnTo>
                    <a:pt x="1630947" y="620295"/>
                  </a:lnTo>
                  <a:lnTo>
                    <a:pt x="1636295" y="395705"/>
                  </a:lnTo>
                  <a:lnTo>
                    <a:pt x="1786021" y="390358"/>
                  </a:lnTo>
                  <a:cubicBezTo>
                    <a:pt x="1787803" y="278063"/>
                    <a:pt x="1789586" y="165769"/>
                    <a:pt x="1791368" y="53474"/>
                  </a:cubicBezTo>
                  <a:lnTo>
                    <a:pt x="1764632" y="0"/>
                  </a:lnTo>
                  <a:lnTo>
                    <a:pt x="1855537" y="21389"/>
                  </a:lnTo>
                  <a:lnTo>
                    <a:pt x="1967832" y="80210"/>
                  </a:lnTo>
                  <a:lnTo>
                    <a:pt x="2058737" y="203200"/>
                  </a:lnTo>
                  <a:lnTo>
                    <a:pt x="2096168" y="251326"/>
                  </a:lnTo>
                  <a:lnTo>
                    <a:pt x="2208463" y="336884"/>
                  </a:lnTo>
                  <a:lnTo>
                    <a:pt x="2299368" y="363621"/>
                  </a:lnTo>
                  <a:cubicBezTo>
                    <a:pt x="2301151" y="483046"/>
                    <a:pt x="2302933" y="602470"/>
                    <a:pt x="2304716" y="721895"/>
                  </a:cubicBezTo>
                  <a:lnTo>
                    <a:pt x="2390274" y="737937"/>
                  </a:lnTo>
                  <a:lnTo>
                    <a:pt x="2454442" y="796758"/>
                  </a:lnTo>
                  <a:lnTo>
                    <a:pt x="2486526" y="855579"/>
                  </a:lnTo>
                  <a:lnTo>
                    <a:pt x="2475832" y="914400"/>
                  </a:lnTo>
                  <a:lnTo>
                    <a:pt x="2470484" y="967874"/>
                  </a:lnTo>
                  <a:lnTo>
                    <a:pt x="2379579" y="935789"/>
                  </a:lnTo>
                  <a:lnTo>
                    <a:pt x="2363537" y="978568"/>
                  </a:lnTo>
                  <a:lnTo>
                    <a:pt x="2433053" y="1037389"/>
                  </a:lnTo>
                  <a:lnTo>
                    <a:pt x="2433053" y="1037389"/>
                  </a:lnTo>
                  <a:lnTo>
                    <a:pt x="2422358" y="1080168"/>
                  </a:lnTo>
                  <a:lnTo>
                    <a:pt x="2347495" y="1069474"/>
                  </a:lnTo>
                  <a:lnTo>
                    <a:pt x="2347495" y="1187116"/>
                  </a:lnTo>
                  <a:lnTo>
                    <a:pt x="2390274" y="1219200"/>
                  </a:lnTo>
                  <a:lnTo>
                    <a:pt x="2390274" y="1219200"/>
                  </a:lnTo>
                  <a:lnTo>
                    <a:pt x="2411663" y="1261979"/>
                  </a:lnTo>
                  <a:lnTo>
                    <a:pt x="2256590" y="1320800"/>
                  </a:lnTo>
                  <a:lnTo>
                    <a:pt x="2304716" y="1384968"/>
                  </a:lnTo>
                  <a:lnTo>
                    <a:pt x="2358190" y="1395663"/>
                  </a:lnTo>
                  <a:lnTo>
                    <a:pt x="2470484" y="1513305"/>
                  </a:lnTo>
                  <a:lnTo>
                    <a:pt x="2470484" y="1748589"/>
                  </a:lnTo>
                  <a:lnTo>
                    <a:pt x="1909011" y="1759284"/>
                  </a:lnTo>
                  <a:lnTo>
                    <a:pt x="1941095" y="2326105"/>
                  </a:lnTo>
                  <a:lnTo>
                    <a:pt x="3630863" y="2235200"/>
                  </a:lnTo>
                  <a:lnTo>
                    <a:pt x="3812674" y="2085474"/>
                  </a:lnTo>
                  <a:lnTo>
                    <a:pt x="3801979" y="1812758"/>
                  </a:lnTo>
                  <a:lnTo>
                    <a:pt x="4047958" y="1684421"/>
                  </a:lnTo>
                  <a:lnTo>
                    <a:pt x="4112126" y="1684421"/>
                  </a:lnTo>
                  <a:lnTo>
                    <a:pt x="4101432" y="2133600"/>
                  </a:lnTo>
                  <a:lnTo>
                    <a:pt x="3946358" y="2256589"/>
                  </a:lnTo>
                  <a:lnTo>
                    <a:pt x="3844758" y="2144295"/>
                  </a:lnTo>
                  <a:lnTo>
                    <a:pt x="3844758" y="2144295"/>
                  </a:lnTo>
                  <a:lnTo>
                    <a:pt x="3753853" y="2208463"/>
                  </a:lnTo>
                  <a:lnTo>
                    <a:pt x="3539958" y="2299368"/>
                  </a:lnTo>
                  <a:lnTo>
                    <a:pt x="3550653" y="2443747"/>
                  </a:lnTo>
                  <a:lnTo>
                    <a:pt x="3743158" y="2433052"/>
                  </a:lnTo>
                  <a:lnTo>
                    <a:pt x="3743158" y="2534652"/>
                  </a:lnTo>
                  <a:lnTo>
                    <a:pt x="3743158" y="2534652"/>
                  </a:lnTo>
                  <a:lnTo>
                    <a:pt x="3695032" y="2550695"/>
                  </a:lnTo>
                  <a:lnTo>
                    <a:pt x="3695032" y="2609516"/>
                  </a:lnTo>
                  <a:lnTo>
                    <a:pt x="3689684" y="2689726"/>
                  </a:lnTo>
                  <a:lnTo>
                    <a:pt x="3678990" y="2727158"/>
                  </a:lnTo>
                  <a:lnTo>
                    <a:pt x="3620168" y="2727158"/>
                  </a:lnTo>
                  <a:lnTo>
                    <a:pt x="3620168" y="2727158"/>
                  </a:lnTo>
                  <a:lnTo>
                    <a:pt x="3545305" y="2700421"/>
                  </a:lnTo>
                  <a:lnTo>
                    <a:pt x="3497179" y="2753895"/>
                  </a:lnTo>
                  <a:lnTo>
                    <a:pt x="3491832" y="2834105"/>
                  </a:lnTo>
                  <a:lnTo>
                    <a:pt x="3486484" y="2898274"/>
                  </a:lnTo>
                  <a:lnTo>
                    <a:pt x="3427663" y="3005221"/>
                  </a:lnTo>
                  <a:lnTo>
                    <a:pt x="3416968" y="3085431"/>
                  </a:lnTo>
                  <a:lnTo>
                    <a:pt x="3363495" y="3085431"/>
                  </a:lnTo>
                  <a:lnTo>
                    <a:pt x="3443705" y="3165642"/>
                  </a:lnTo>
                  <a:lnTo>
                    <a:pt x="3438358" y="3261895"/>
                  </a:lnTo>
                  <a:lnTo>
                    <a:pt x="3379537" y="3288631"/>
                  </a:lnTo>
                  <a:lnTo>
                    <a:pt x="3261895" y="3411621"/>
                  </a:lnTo>
                  <a:lnTo>
                    <a:pt x="3176337" y="3486484"/>
                  </a:lnTo>
                  <a:lnTo>
                    <a:pt x="2908968" y="3641558"/>
                  </a:lnTo>
                  <a:lnTo>
                    <a:pt x="2732505" y="3390231"/>
                  </a:lnTo>
                  <a:lnTo>
                    <a:pt x="2620211" y="3422316"/>
                  </a:lnTo>
                  <a:lnTo>
                    <a:pt x="2400968" y="3331410"/>
                  </a:lnTo>
                  <a:lnTo>
                    <a:pt x="2272632" y="3513221"/>
                  </a:lnTo>
                  <a:lnTo>
                    <a:pt x="2133600" y="3593431"/>
                  </a:lnTo>
                  <a:lnTo>
                    <a:pt x="2138947" y="3796631"/>
                  </a:lnTo>
                  <a:lnTo>
                    <a:pt x="1689768" y="3764547"/>
                  </a:lnTo>
                  <a:lnTo>
                    <a:pt x="1320800" y="3769895"/>
                  </a:lnTo>
                  <a:lnTo>
                    <a:pt x="1219200" y="3678989"/>
                  </a:lnTo>
                  <a:lnTo>
                    <a:pt x="1138990" y="3614821"/>
                  </a:lnTo>
                  <a:lnTo>
                    <a:pt x="1074821" y="3545305"/>
                  </a:lnTo>
                  <a:lnTo>
                    <a:pt x="1016000" y="3539958"/>
                  </a:lnTo>
                  <a:lnTo>
                    <a:pt x="925095" y="3395579"/>
                  </a:lnTo>
                  <a:lnTo>
                    <a:pt x="786063" y="3251200"/>
                  </a:lnTo>
                  <a:lnTo>
                    <a:pt x="700505" y="3213768"/>
                  </a:lnTo>
                  <a:lnTo>
                    <a:pt x="577516" y="3101474"/>
                  </a:lnTo>
                  <a:lnTo>
                    <a:pt x="417095" y="3031958"/>
                  </a:lnTo>
                  <a:lnTo>
                    <a:pt x="422442" y="2925010"/>
                  </a:lnTo>
                  <a:lnTo>
                    <a:pt x="331537" y="2860842"/>
                  </a:lnTo>
                  <a:lnTo>
                    <a:pt x="240632" y="2850147"/>
                  </a:lnTo>
                  <a:lnTo>
                    <a:pt x="240632" y="2769937"/>
                  </a:lnTo>
                  <a:lnTo>
                    <a:pt x="144379" y="2684379"/>
                  </a:lnTo>
                  <a:lnTo>
                    <a:pt x="101600" y="2630905"/>
                  </a:lnTo>
                  <a:lnTo>
                    <a:pt x="139032" y="2513263"/>
                  </a:lnTo>
                  <a:lnTo>
                    <a:pt x="128337" y="2454442"/>
                  </a:lnTo>
                  <a:lnTo>
                    <a:pt x="96253" y="2406316"/>
                  </a:lnTo>
                  <a:lnTo>
                    <a:pt x="64168" y="2363537"/>
                  </a:lnTo>
                  <a:lnTo>
                    <a:pt x="0" y="2310063"/>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27">
              <a:extLst>
                <a:ext uri="{FF2B5EF4-FFF2-40B4-BE49-F238E27FC236}">
                  <a16:creationId xmlns:a16="http://schemas.microsoft.com/office/drawing/2014/main" id="{F0FE31A3-C300-4D9A-82B7-2364B9BF9249}"/>
                </a:ext>
              </a:extLst>
            </p:cNvPr>
            <p:cNvSpPr/>
            <p:nvPr/>
          </p:nvSpPr>
          <p:spPr>
            <a:xfrm>
              <a:off x="2860602" y="2724691"/>
              <a:ext cx="4312693" cy="2736376"/>
            </a:xfrm>
            <a:custGeom>
              <a:avLst/>
              <a:gdLst>
                <a:gd name="connsiteX0" fmla="*/ 0 w 4312693"/>
                <a:gd name="connsiteY0" fmla="*/ 928047 h 2736376"/>
                <a:gd name="connsiteX1" fmla="*/ 54591 w 4312693"/>
                <a:gd name="connsiteY1" fmla="*/ 873456 h 2736376"/>
                <a:gd name="connsiteX2" fmla="*/ 177421 w 4312693"/>
                <a:gd name="connsiteY2" fmla="*/ 771098 h 2736376"/>
                <a:gd name="connsiteX3" fmla="*/ 252484 w 4312693"/>
                <a:gd name="connsiteY3" fmla="*/ 655092 h 2736376"/>
                <a:gd name="connsiteX4" fmla="*/ 238836 w 4312693"/>
                <a:gd name="connsiteY4" fmla="*/ 580030 h 2736376"/>
                <a:gd name="connsiteX5" fmla="*/ 368490 w 4312693"/>
                <a:gd name="connsiteY5" fmla="*/ 491319 h 2736376"/>
                <a:gd name="connsiteX6" fmla="*/ 464024 w 4312693"/>
                <a:gd name="connsiteY6" fmla="*/ 238836 h 2736376"/>
                <a:gd name="connsiteX7" fmla="*/ 525439 w 4312693"/>
                <a:gd name="connsiteY7" fmla="*/ 177421 h 2736376"/>
                <a:gd name="connsiteX8" fmla="*/ 750627 w 4312693"/>
                <a:gd name="connsiteY8" fmla="*/ 75062 h 2736376"/>
                <a:gd name="connsiteX9" fmla="*/ 975815 w 4312693"/>
                <a:gd name="connsiteY9" fmla="*/ 68239 h 2736376"/>
                <a:gd name="connsiteX10" fmla="*/ 1835624 w 4312693"/>
                <a:gd name="connsiteY10" fmla="*/ 75062 h 2736376"/>
                <a:gd name="connsiteX11" fmla="*/ 2231409 w 4312693"/>
                <a:gd name="connsiteY11" fmla="*/ 81886 h 2736376"/>
                <a:gd name="connsiteX12" fmla="*/ 2388358 w 4312693"/>
                <a:gd name="connsiteY12" fmla="*/ 34119 h 2736376"/>
                <a:gd name="connsiteX13" fmla="*/ 2524836 w 4312693"/>
                <a:gd name="connsiteY13" fmla="*/ 0 h 2736376"/>
                <a:gd name="connsiteX14" fmla="*/ 2688609 w 4312693"/>
                <a:gd name="connsiteY14" fmla="*/ 13647 h 2736376"/>
                <a:gd name="connsiteX15" fmla="*/ 2927445 w 4312693"/>
                <a:gd name="connsiteY15" fmla="*/ 68239 h 2736376"/>
                <a:gd name="connsiteX16" fmla="*/ 3036627 w 4312693"/>
                <a:gd name="connsiteY16" fmla="*/ 102358 h 2736376"/>
                <a:gd name="connsiteX17" fmla="*/ 3111690 w 4312693"/>
                <a:gd name="connsiteY17" fmla="*/ 150125 h 2736376"/>
                <a:gd name="connsiteX18" fmla="*/ 3077570 w 4312693"/>
                <a:gd name="connsiteY18" fmla="*/ 204716 h 2736376"/>
                <a:gd name="connsiteX19" fmla="*/ 3084394 w 4312693"/>
                <a:gd name="connsiteY19" fmla="*/ 286603 h 2736376"/>
                <a:gd name="connsiteX20" fmla="*/ 2988860 w 4312693"/>
                <a:gd name="connsiteY20" fmla="*/ 293427 h 2736376"/>
                <a:gd name="connsiteX21" fmla="*/ 2988860 w 4312693"/>
                <a:gd name="connsiteY21" fmla="*/ 354842 h 2736376"/>
                <a:gd name="connsiteX22" fmla="*/ 3063923 w 4312693"/>
                <a:gd name="connsiteY22" fmla="*/ 416256 h 2736376"/>
                <a:gd name="connsiteX23" fmla="*/ 3193576 w 4312693"/>
                <a:gd name="connsiteY23" fmla="*/ 436728 h 2736376"/>
                <a:gd name="connsiteX24" fmla="*/ 3330054 w 4312693"/>
                <a:gd name="connsiteY24" fmla="*/ 464024 h 2736376"/>
                <a:gd name="connsiteX25" fmla="*/ 3418764 w 4312693"/>
                <a:gd name="connsiteY25" fmla="*/ 504967 h 2736376"/>
                <a:gd name="connsiteX26" fmla="*/ 3480179 w 4312693"/>
                <a:gd name="connsiteY26" fmla="*/ 634621 h 2736376"/>
                <a:gd name="connsiteX27" fmla="*/ 3357349 w 4312693"/>
                <a:gd name="connsiteY27" fmla="*/ 539086 h 2736376"/>
                <a:gd name="connsiteX28" fmla="*/ 3254991 w 4312693"/>
                <a:gd name="connsiteY28" fmla="*/ 518615 h 2736376"/>
                <a:gd name="connsiteX29" fmla="*/ 3173105 w 4312693"/>
                <a:gd name="connsiteY29" fmla="*/ 504967 h 2736376"/>
                <a:gd name="connsiteX30" fmla="*/ 3050275 w 4312693"/>
                <a:gd name="connsiteY30" fmla="*/ 504967 h 2736376"/>
                <a:gd name="connsiteX31" fmla="*/ 2988860 w 4312693"/>
                <a:gd name="connsiteY31" fmla="*/ 504967 h 2736376"/>
                <a:gd name="connsiteX32" fmla="*/ 2838735 w 4312693"/>
                <a:gd name="connsiteY32" fmla="*/ 464024 h 2736376"/>
                <a:gd name="connsiteX33" fmla="*/ 2647666 w 4312693"/>
                <a:gd name="connsiteY33" fmla="*/ 252483 h 2736376"/>
                <a:gd name="connsiteX34" fmla="*/ 2572603 w 4312693"/>
                <a:gd name="connsiteY34" fmla="*/ 116006 h 2736376"/>
                <a:gd name="connsiteX35" fmla="*/ 1617260 w 4312693"/>
                <a:gd name="connsiteY35" fmla="*/ 75062 h 2736376"/>
                <a:gd name="connsiteX36" fmla="*/ 1617260 w 4312693"/>
                <a:gd name="connsiteY36" fmla="*/ 177421 h 2736376"/>
                <a:gd name="connsiteX37" fmla="*/ 1357952 w 4312693"/>
                <a:gd name="connsiteY37" fmla="*/ 184244 h 2736376"/>
                <a:gd name="connsiteX38" fmla="*/ 1323833 w 4312693"/>
                <a:gd name="connsiteY38" fmla="*/ 259307 h 2736376"/>
                <a:gd name="connsiteX39" fmla="*/ 1241946 w 4312693"/>
                <a:gd name="connsiteY39" fmla="*/ 307074 h 2736376"/>
                <a:gd name="connsiteX40" fmla="*/ 1139588 w 4312693"/>
                <a:gd name="connsiteY40" fmla="*/ 375313 h 2736376"/>
                <a:gd name="connsiteX41" fmla="*/ 1030406 w 4312693"/>
                <a:gd name="connsiteY41" fmla="*/ 382137 h 2736376"/>
                <a:gd name="connsiteX42" fmla="*/ 866633 w 4312693"/>
                <a:gd name="connsiteY42" fmla="*/ 484495 h 2736376"/>
                <a:gd name="connsiteX43" fmla="*/ 791570 w 4312693"/>
                <a:gd name="connsiteY43" fmla="*/ 552734 h 2736376"/>
                <a:gd name="connsiteX44" fmla="*/ 730155 w 4312693"/>
                <a:gd name="connsiteY44" fmla="*/ 893928 h 2736376"/>
                <a:gd name="connsiteX45" fmla="*/ 798394 w 4312693"/>
                <a:gd name="connsiteY45" fmla="*/ 1037230 h 2736376"/>
                <a:gd name="connsiteX46" fmla="*/ 887105 w 4312693"/>
                <a:gd name="connsiteY46" fmla="*/ 1105468 h 2736376"/>
                <a:gd name="connsiteX47" fmla="*/ 1098645 w 4312693"/>
                <a:gd name="connsiteY47" fmla="*/ 1187355 h 2736376"/>
                <a:gd name="connsiteX48" fmla="*/ 1303361 w 4312693"/>
                <a:gd name="connsiteY48" fmla="*/ 1173707 h 2736376"/>
                <a:gd name="connsiteX49" fmla="*/ 1419367 w 4312693"/>
                <a:gd name="connsiteY49" fmla="*/ 1084997 h 2736376"/>
                <a:gd name="connsiteX50" fmla="*/ 1617260 w 4312693"/>
                <a:gd name="connsiteY50" fmla="*/ 1016758 h 2736376"/>
                <a:gd name="connsiteX51" fmla="*/ 1821976 w 4312693"/>
                <a:gd name="connsiteY51" fmla="*/ 1003110 h 2736376"/>
                <a:gd name="connsiteX52" fmla="*/ 2306472 w 4312693"/>
                <a:gd name="connsiteY52" fmla="*/ 1023582 h 2736376"/>
                <a:gd name="connsiteX53" fmla="*/ 2654490 w 4312693"/>
                <a:gd name="connsiteY53" fmla="*/ 1064525 h 2736376"/>
                <a:gd name="connsiteX54" fmla="*/ 2784143 w 4312693"/>
                <a:gd name="connsiteY54" fmla="*/ 1112292 h 2736376"/>
                <a:gd name="connsiteX55" fmla="*/ 2866030 w 4312693"/>
                <a:gd name="connsiteY55" fmla="*/ 1282889 h 2736376"/>
                <a:gd name="connsiteX56" fmla="*/ 2893326 w 4312693"/>
                <a:gd name="connsiteY56" fmla="*/ 1467134 h 2736376"/>
                <a:gd name="connsiteX57" fmla="*/ 2927445 w 4312693"/>
                <a:gd name="connsiteY57" fmla="*/ 1883391 h 2736376"/>
                <a:gd name="connsiteX58" fmla="*/ 3070746 w 4312693"/>
                <a:gd name="connsiteY58" fmla="*/ 1999397 h 2736376"/>
                <a:gd name="connsiteX59" fmla="*/ 3166281 w 4312693"/>
                <a:gd name="connsiteY59" fmla="*/ 2354239 h 2736376"/>
                <a:gd name="connsiteX60" fmla="*/ 3234520 w 4312693"/>
                <a:gd name="connsiteY60" fmla="*/ 2490716 h 2736376"/>
                <a:gd name="connsiteX61" fmla="*/ 3480179 w 4312693"/>
                <a:gd name="connsiteY61" fmla="*/ 2538483 h 2736376"/>
                <a:gd name="connsiteX62" fmla="*/ 3643952 w 4312693"/>
                <a:gd name="connsiteY62" fmla="*/ 2511188 h 2736376"/>
                <a:gd name="connsiteX63" fmla="*/ 3773606 w 4312693"/>
                <a:gd name="connsiteY63" fmla="*/ 2429301 h 2736376"/>
                <a:gd name="connsiteX64" fmla="*/ 3794078 w 4312693"/>
                <a:gd name="connsiteY64" fmla="*/ 2326943 h 2736376"/>
                <a:gd name="connsiteX65" fmla="*/ 3671248 w 4312693"/>
                <a:gd name="connsiteY65" fmla="*/ 2060812 h 2736376"/>
                <a:gd name="connsiteX66" fmla="*/ 3575714 w 4312693"/>
                <a:gd name="connsiteY66" fmla="*/ 1999397 h 2736376"/>
                <a:gd name="connsiteX67" fmla="*/ 3514299 w 4312693"/>
                <a:gd name="connsiteY67" fmla="*/ 1815152 h 2736376"/>
                <a:gd name="connsiteX68" fmla="*/ 3541594 w 4312693"/>
                <a:gd name="connsiteY68" fmla="*/ 1330656 h 2736376"/>
                <a:gd name="connsiteX69" fmla="*/ 3562066 w 4312693"/>
                <a:gd name="connsiteY69" fmla="*/ 1235122 h 2736376"/>
                <a:gd name="connsiteX70" fmla="*/ 3616657 w 4312693"/>
                <a:gd name="connsiteY70" fmla="*/ 1194179 h 2736376"/>
                <a:gd name="connsiteX71" fmla="*/ 3930555 w 4312693"/>
                <a:gd name="connsiteY71" fmla="*/ 1467134 h 2736376"/>
                <a:gd name="connsiteX72" fmla="*/ 4012442 w 4312693"/>
                <a:gd name="connsiteY72" fmla="*/ 1610436 h 2736376"/>
                <a:gd name="connsiteX73" fmla="*/ 4135272 w 4312693"/>
                <a:gd name="connsiteY73" fmla="*/ 1999397 h 2736376"/>
                <a:gd name="connsiteX74" fmla="*/ 4135272 w 4312693"/>
                <a:gd name="connsiteY74" fmla="*/ 1999397 h 2736376"/>
                <a:gd name="connsiteX75" fmla="*/ 4223982 w 4312693"/>
                <a:gd name="connsiteY75" fmla="*/ 1917510 h 2736376"/>
                <a:gd name="connsiteX76" fmla="*/ 4223982 w 4312693"/>
                <a:gd name="connsiteY76" fmla="*/ 2006221 h 2736376"/>
                <a:gd name="connsiteX77" fmla="*/ 4223982 w 4312693"/>
                <a:gd name="connsiteY77" fmla="*/ 2006221 h 2736376"/>
                <a:gd name="connsiteX78" fmla="*/ 4251278 w 4312693"/>
                <a:gd name="connsiteY78" fmla="*/ 2101755 h 2736376"/>
                <a:gd name="connsiteX79" fmla="*/ 4258102 w 4312693"/>
                <a:gd name="connsiteY79" fmla="*/ 2169994 h 2736376"/>
                <a:gd name="connsiteX80" fmla="*/ 4312693 w 4312693"/>
                <a:gd name="connsiteY80" fmla="*/ 2299647 h 2736376"/>
                <a:gd name="connsiteX81" fmla="*/ 3889612 w 4312693"/>
                <a:gd name="connsiteY81" fmla="*/ 2292824 h 2736376"/>
                <a:gd name="connsiteX82" fmla="*/ 3903260 w 4312693"/>
                <a:gd name="connsiteY82" fmla="*/ 2736376 h 2736376"/>
                <a:gd name="connsiteX83" fmla="*/ 3603009 w 4312693"/>
                <a:gd name="connsiteY83" fmla="*/ 2722728 h 2736376"/>
                <a:gd name="connsiteX84" fmla="*/ 3596185 w 4312693"/>
                <a:gd name="connsiteY84" fmla="*/ 2586250 h 2736376"/>
                <a:gd name="connsiteX85" fmla="*/ 3029803 w 4312693"/>
                <a:gd name="connsiteY85" fmla="*/ 2586250 h 2736376"/>
                <a:gd name="connsiteX86" fmla="*/ 3029803 w 4312693"/>
                <a:gd name="connsiteY86" fmla="*/ 2347415 h 2736376"/>
                <a:gd name="connsiteX87" fmla="*/ 2599899 w 4312693"/>
                <a:gd name="connsiteY87" fmla="*/ 2326943 h 2736376"/>
                <a:gd name="connsiteX88" fmla="*/ 2599899 w 4312693"/>
                <a:gd name="connsiteY88" fmla="*/ 2013044 h 2736376"/>
                <a:gd name="connsiteX89" fmla="*/ 1330657 w 4312693"/>
                <a:gd name="connsiteY89" fmla="*/ 1890215 h 2736376"/>
                <a:gd name="connsiteX90" fmla="*/ 1207827 w 4312693"/>
                <a:gd name="connsiteY90" fmla="*/ 1849271 h 2736376"/>
                <a:gd name="connsiteX91" fmla="*/ 1091821 w 4312693"/>
                <a:gd name="connsiteY91" fmla="*/ 1801504 h 2736376"/>
                <a:gd name="connsiteX92" fmla="*/ 723332 w 4312693"/>
                <a:gd name="connsiteY92" fmla="*/ 1473958 h 2736376"/>
                <a:gd name="connsiteX93" fmla="*/ 211541 w 4312693"/>
                <a:gd name="connsiteY93" fmla="*/ 1105468 h 2736376"/>
                <a:gd name="connsiteX94" fmla="*/ 0 w 4312693"/>
                <a:gd name="connsiteY94" fmla="*/ 928047 h 273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312693" h="2736376">
                  <a:moveTo>
                    <a:pt x="0" y="928047"/>
                  </a:moveTo>
                  <a:lnTo>
                    <a:pt x="54591" y="873456"/>
                  </a:lnTo>
                  <a:lnTo>
                    <a:pt x="177421" y="771098"/>
                  </a:lnTo>
                  <a:lnTo>
                    <a:pt x="252484" y="655092"/>
                  </a:lnTo>
                  <a:lnTo>
                    <a:pt x="238836" y="580030"/>
                  </a:lnTo>
                  <a:lnTo>
                    <a:pt x="368490" y="491319"/>
                  </a:lnTo>
                  <a:lnTo>
                    <a:pt x="464024" y="238836"/>
                  </a:lnTo>
                  <a:lnTo>
                    <a:pt x="525439" y="177421"/>
                  </a:lnTo>
                  <a:lnTo>
                    <a:pt x="750627" y="75062"/>
                  </a:lnTo>
                  <a:lnTo>
                    <a:pt x="975815" y="68239"/>
                  </a:lnTo>
                  <a:lnTo>
                    <a:pt x="1835624" y="75062"/>
                  </a:lnTo>
                  <a:lnTo>
                    <a:pt x="2231409" y="81886"/>
                  </a:lnTo>
                  <a:lnTo>
                    <a:pt x="2388358" y="34119"/>
                  </a:lnTo>
                  <a:lnTo>
                    <a:pt x="2524836" y="0"/>
                  </a:lnTo>
                  <a:lnTo>
                    <a:pt x="2688609" y="13647"/>
                  </a:lnTo>
                  <a:lnTo>
                    <a:pt x="2927445" y="68239"/>
                  </a:lnTo>
                  <a:lnTo>
                    <a:pt x="3036627" y="102358"/>
                  </a:lnTo>
                  <a:lnTo>
                    <a:pt x="3111690" y="150125"/>
                  </a:lnTo>
                  <a:lnTo>
                    <a:pt x="3077570" y="204716"/>
                  </a:lnTo>
                  <a:lnTo>
                    <a:pt x="3084394" y="286603"/>
                  </a:lnTo>
                  <a:lnTo>
                    <a:pt x="2988860" y="293427"/>
                  </a:lnTo>
                  <a:lnTo>
                    <a:pt x="2988860" y="354842"/>
                  </a:lnTo>
                  <a:lnTo>
                    <a:pt x="3063923" y="416256"/>
                  </a:lnTo>
                  <a:lnTo>
                    <a:pt x="3193576" y="436728"/>
                  </a:lnTo>
                  <a:lnTo>
                    <a:pt x="3330054" y="464024"/>
                  </a:lnTo>
                  <a:lnTo>
                    <a:pt x="3418764" y="504967"/>
                  </a:lnTo>
                  <a:lnTo>
                    <a:pt x="3480179" y="634621"/>
                  </a:lnTo>
                  <a:lnTo>
                    <a:pt x="3357349" y="539086"/>
                  </a:lnTo>
                  <a:lnTo>
                    <a:pt x="3254991" y="518615"/>
                  </a:lnTo>
                  <a:lnTo>
                    <a:pt x="3173105" y="504967"/>
                  </a:lnTo>
                  <a:lnTo>
                    <a:pt x="3050275" y="504967"/>
                  </a:lnTo>
                  <a:lnTo>
                    <a:pt x="2988860" y="504967"/>
                  </a:lnTo>
                  <a:lnTo>
                    <a:pt x="2838735" y="464024"/>
                  </a:lnTo>
                  <a:lnTo>
                    <a:pt x="2647666" y="252483"/>
                  </a:lnTo>
                  <a:lnTo>
                    <a:pt x="2572603" y="116006"/>
                  </a:lnTo>
                  <a:lnTo>
                    <a:pt x="1617260" y="75062"/>
                  </a:lnTo>
                  <a:lnTo>
                    <a:pt x="1617260" y="177421"/>
                  </a:lnTo>
                  <a:lnTo>
                    <a:pt x="1357952" y="184244"/>
                  </a:lnTo>
                  <a:lnTo>
                    <a:pt x="1323833" y="259307"/>
                  </a:lnTo>
                  <a:lnTo>
                    <a:pt x="1241946" y="307074"/>
                  </a:lnTo>
                  <a:lnTo>
                    <a:pt x="1139588" y="375313"/>
                  </a:lnTo>
                  <a:lnTo>
                    <a:pt x="1030406" y="382137"/>
                  </a:lnTo>
                  <a:lnTo>
                    <a:pt x="866633" y="484495"/>
                  </a:lnTo>
                  <a:lnTo>
                    <a:pt x="791570" y="552734"/>
                  </a:lnTo>
                  <a:lnTo>
                    <a:pt x="730155" y="893928"/>
                  </a:lnTo>
                  <a:lnTo>
                    <a:pt x="798394" y="1037230"/>
                  </a:lnTo>
                  <a:lnTo>
                    <a:pt x="887105" y="1105468"/>
                  </a:lnTo>
                  <a:lnTo>
                    <a:pt x="1098645" y="1187355"/>
                  </a:lnTo>
                  <a:lnTo>
                    <a:pt x="1303361" y="1173707"/>
                  </a:lnTo>
                  <a:lnTo>
                    <a:pt x="1419367" y="1084997"/>
                  </a:lnTo>
                  <a:lnTo>
                    <a:pt x="1617260" y="1016758"/>
                  </a:lnTo>
                  <a:lnTo>
                    <a:pt x="1821976" y="1003110"/>
                  </a:lnTo>
                  <a:lnTo>
                    <a:pt x="2306472" y="1023582"/>
                  </a:lnTo>
                  <a:lnTo>
                    <a:pt x="2654490" y="1064525"/>
                  </a:lnTo>
                  <a:lnTo>
                    <a:pt x="2784143" y="1112292"/>
                  </a:lnTo>
                  <a:lnTo>
                    <a:pt x="2866030" y="1282889"/>
                  </a:lnTo>
                  <a:lnTo>
                    <a:pt x="2893326" y="1467134"/>
                  </a:lnTo>
                  <a:lnTo>
                    <a:pt x="2927445" y="1883391"/>
                  </a:lnTo>
                  <a:lnTo>
                    <a:pt x="3070746" y="1999397"/>
                  </a:lnTo>
                  <a:lnTo>
                    <a:pt x="3166281" y="2354239"/>
                  </a:lnTo>
                  <a:lnTo>
                    <a:pt x="3234520" y="2490716"/>
                  </a:lnTo>
                  <a:lnTo>
                    <a:pt x="3480179" y="2538483"/>
                  </a:lnTo>
                  <a:lnTo>
                    <a:pt x="3643952" y="2511188"/>
                  </a:lnTo>
                  <a:lnTo>
                    <a:pt x="3773606" y="2429301"/>
                  </a:lnTo>
                  <a:lnTo>
                    <a:pt x="3794078" y="2326943"/>
                  </a:lnTo>
                  <a:lnTo>
                    <a:pt x="3671248" y="2060812"/>
                  </a:lnTo>
                  <a:lnTo>
                    <a:pt x="3575714" y="1999397"/>
                  </a:lnTo>
                  <a:lnTo>
                    <a:pt x="3514299" y="1815152"/>
                  </a:lnTo>
                  <a:lnTo>
                    <a:pt x="3541594" y="1330656"/>
                  </a:lnTo>
                  <a:lnTo>
                    <a:pt x="3562066" y="1235122"/>
                  </a:lnTo>
                  <a:lnTo>
                    <a:pt x="3616657" y="1194179"/>
                  </a:lnTo>
                  <a:lnTo>
                    <a:pt x="3930555" y="1467134"/>
                  </a:lnTo>
                  <a:lnTo>
                    <a:pt x="4012442" y="1610436"/>
                  </a:lnTo>
                  <a:lnTo>
                    <a:pt x="4135272" y="1999397"/>
                  </a:lnTo>
                  <a:lnTo>
                    <a:pt x="4135272" y="1999397"/>
                  </a:lnTo>
                  <a:lnTo>
                    <a:pt x="4223982" y="1917510"/>
                  </a:lnTo>
                  <a:lnTo>
                    <a:pt x="4223982" y="2006221"/>
                  </a:lnTo>
                  <a:lnTo>
                    <a:pt x="4223982" y="2006221"/>
                  </a:lnTo>
                  <a:lnTo>
                    <a:pt x="4251278" y="2101755"/>
                  </a:lnTo>
                  <a:lnTo>
                    <a:pt x="4258102" y="2169994"/>
                  </a:lnTo>
                  <a:lnTo>
                    <a:pt x="4312693" y="2299647"/>
                  </a:lnTo>
                  <a:lnTo>
                    <a:pt x="3889612" y="2292824"/>
                  </a:lnTo>
                  <a:lnTo>
                    <a:pt x="3903260" y="2736376"/>
                  </a:lnTo>
                  <a:lnTo>
                    <a:pt x="3603009" y="2722728"/>
                  </a:lnTo>
                  <a:lnTo>
                    <a:pt x="3596185" y="2586250"/>
                  </a:lnTo>
                  <a:lnTo>
                    <a:pt x="3029803" y="2586250"/>
                  </a:lnTo>
                  <a:lnTo>
                    <a:pt x="3029803" y="2347415"/>
                  </a:lnTo>
                  <a:lnTo>
                    <a:pt x="2599899" y="2326943"/>
                  </a:lnTo>
                  <a:lnTo>
                    <a:pt x="2599899" y="2013044"/>
                  </a:lnTo>
                  <a:lnTo>
                    <a:pt x="1330657" y="1890215"/>
                  </a:lnTo>
                  <a:lnTo>
                    <a:pt x="1207827" y="1849271"/>
                  </a:lnTo>
                  <a:lnTo>
                    <a:pt x="1091821" y="1801504"/>
                  </a:lnTo>
                  <a:lnTo>
                    <a:pt x="723332" y="1473958"/>
                  </a:lnTo>
                  <a:lnTo>
                    <a:pt x="211541" y="1105468"/>
                  </a:lnTo>
                  <a:lnTo>
                    <a:pt x="0" y="928047"/>
                  </a:lnTo>
                  <a:close/>
                </a:path>
              </a:pathLst>
            </a:custGeom>
            <a:solidFill>
              <a:srgbClr val="C999C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8">
              <a:extLst>
                <a:ext uri="{FF2B5EF4-FFF2-40B4-BE49-F238E27FC236}">
                  <a16:creationId xmlns:a16="http://schemas.microsoft.com/office/drawing/2014/main" id="{5EBE46A4-9F0B-4E26-BFD8-97B5E95610F7}"/>
                </a:ext>
              </a:extLst>
            </p:cNvPr>
            <p:cNvSpPr/>
            <p:nvPr/>
          </p:nvSpPr>
          <p:spPr>
            <a:xfrm>
              <a:off x="6458206" y="2931821"/>
              <a:ext cx="856994" cy="1373650"/>
            </a:xfrm>
            <a:custGeom>
              <a:avLst/>
              <a:gdLst>
                <a:gd name="connsiteX0" fmla="*/ 0 w 856994"/>
                <a:gd name="connsiteY0" fmla="*/ 430547 h 1373650"/>
                <a:gd name="connsiteX1" fmla="*/ 16402 w 856994"/>
                <a:gd name="connsiteY1" fmla="*/ 373140 h 1373650"/>
                <a:gd name="connsiteX2" fmla="*/ 41005 w 856994"/>
                <a:gd name="connsiteY2" fmla="*/ 266529 h 1373650"/>
                <a:gd name="connsiteX3" fmla="*/ 86110 w 856994"/>
                <a:gd name="connsiteY3" fmla="*/ 278830 h 1373650"/>
                <a:gd name="connsiteX4" fmla="*/ 151717 w 856994"/>
                <a:gd name="connsiteY4" fmla="*/ 266529 h 1373650"/>
                <a:gd name="connsiteX5" fmla="*/ 237826 w 856994"/>
                <a:gd name="connsiteY5" fmla="*/ 188620 h 1373650"/>
                <a:gd name="connsiteX6" fmla="*/ 241927 w 856994"/>
                <a:gd name="connsiteY6" fmla="*/ 57406 h 1373650"/>
                <a:gd name="connsiteX7" fmla="*/ 377242 w 856994"/>
                <a:gd name="connsiteY7" fmla="*/ 73808 h 1373650"/>
                <a:gd name="connsiteX8" fmla="*/ 479753 w 856994"/>
                <a:gd name="connsiteY8" fmla="*/ 0 h 1373650"/>
                <a:gd name="connsiteX9" fmla="*/ 664273 w 856994"/>
                <a:gd name="connsiteY9" fmla="*/ 118913 h 1373650"/>
                <a:gd name="connsiteX10" fmla="*/ 738081 w 856994"/>
                <a:gd name="connsiteY10" fmla="*/ 225524 h 1373650"/>
                <a:gd name="connsiteX11" fmla="*/ 811889 w 856994"/>
                <a:gd name="connsiteY11" fmla="*/ 369040 h 1373650"/>
                <a:gd name="connsiteX12" fmla="*/ 856994 w 856994"/>
                <a:gd name="connsiteY12" fmla="*/ 549460 h 1373650"/>
                <a:gd name="connsiteX13" fmla="*/ 836492 w 856994"/>
                <a:gd name="connsiteY13" fmla="*/ 873395 h 1373650"/>
                <a:gd name="connsiteX14" fmla="*/ 799588 w 856994"/>
                <a:gd name="connsiteY14" fmla="*/ 1373650 h 1373650"/>
                <a:gd name="connsiteX15" fmla="*/ 729880 w 856994"/>
                <a:gd name="connsiteY15" fmla="*/ 1344947 h 1373650"/>
                <a:gd name="connsiteX16" fmla="*/ 639670 w 856994"/>
                <a:gd name="connsiteY16" fmla="*/ 1279340 h 1373650"/>
                <a:gd name="connsiteX17" fmla="*/ 598666 w 856994"/>
                <a:gd name="connsiteY17" fmla="*/ 1217833 h 1373650"/>
                <a:gd name="connsiteX18" fmla="*/ 410045 w 856994"/>
                <a:gd name="connsiteY18" fmla="*/ 1135824 h 1373650"/>
                <a:gd name="connsiteX19" fmla="*/ 430547 w 856994"/>
                <a:gd name="connsiteY19" fmla="*/ 1041514 h 1373650"/>
                <a:gd name="connsiteX20" fmla="*/ 328036 w 856994"/>
                <a:gd name="connsiteY20" fmla="*/ 967705 h 1373650"/>
                <a:gd name="connsiteX21" fmla="*/ 241927 w 856994"/>
                <a:gd name="connsiteY21" fmla="*/ 963605 h 1373650"/>
                <a:gd name="connsiteX22" fmla="*/ 237826 w 856994"/>
                <a:gd name="connsiteY22" fmla="*/ 893897 h 1373650"/>
                <a:gd name="connsiteX23" fmla="*/ 159918 w 856994"/>
                <a:gd name="connsiteY23" fmla="*/ 803688 h 1373650"/>
                <a:gd name="connsiteX24" fmla="*/ 110712 w 856994"/>
                <a:gd name="connsiteY24" fmla="*/ 746281 h 1373650"/>
                <a:gd name="connsiteX25" fmla="*/ 139416 w 856994"/>
                <a:gd name="connsiteY25" fmla="*/ 615067 h 1373650"/>
                <a:gd name="connsiteX26" fmla="*/ 82009 w 856994"/>
                <a:gd name="connsiteY26" fmla="*/ 492053 h 1373650"/>
                <a:gd name="connsiteX27" fmla="*/ 0 w 856994"/>
                <a:gd name="connsiteY27" fmla="*/ 430547 h 137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6994" h="1373650">
                  <a:moveTo>
                    <a:pt x="0" y="430547"/>
                  </a:moveTo>
                  <a:lnTo>
                    <a:pt x="16402" y="373140"/>
                  </a:lnTo>
                  <a:lnTo>
                    <a:pt x="41005" y="266529"/>
                  </a:lnTo>
                  <a:lnTo>
                    <a:pt x="86110" y="278830"/>
                  </a:lnTo>
                  <a:lnTo>
                    <a:pt x="151717" y="266529"/>
                  </a:lnTo>
                  <a:lnTo>
                    <a:pt x="237826" y="188620"/>
                  </a:lnTo>
                  <a:lnTo>
                    <a:pt x="241927" y="57406"/>
                  </a:lnTo>
                  <a:lnTo>
                    <a:pt x="377242" y="73808"/>
                  </a:lnTo>
                  <a:lnTo>
                    <a:pt x="479753" y="0"/>
                  </a:lnTo>
                  <a:lnTo>
                    <a:pt x="664273" y="118913"/>
                  </a:lnTo>
                  <a:lnTo>
                    <a:pt x="738081" y="225524"/>
                  </a:lnTo>
                  <a:lnTo>
                    <a:pt x="811889" y="369040"/>
                  </a:lnTo>
                  <a:lnTo>
                    <a:pt x="856994" y="549460"/>
                  </a:lnTo>
                  <a:lnTo>
                    <a:pt x="836492" y="873395"/>
                  </a:lnTo>
                  <a:lnTo>
                    <a:pt x="799588" y="1373650"/>
                  </a:lnTo>
                  <a:lnTo>
                    <a:pt x="729880" y="1344947"/>
                  </a:lnTo>
                  <a:lnTo>
                    <a:pt x="639670" y="1279340"/>
                  </a:lnTo>
                  <a:lnTo>
                    <a:pt x="598666" y="1217833"/>
                  </a:lnTo>
                  <a:lnTo>
                    <a:pt x="410045" y="1135824"/>
                  </a:lnTo>
                  <a:lnTo>
                    <a:pt x="430547" y="1041514"/>
                  </a:lnTo>
                  <a:lnTo>
                    <a:pt x="328036" y="967705"/>
                  </a:lnTo>
                  <a:lnTo>
                    <a:pt x="241927" y="963605"/>
                  </a:lnTo>
                  <a:lnTo>
                    <a:pt x="237826" y="893897"/>
                  </a:lnTo>
                  <a:lnTo>
                    <a:pt x="159918" y="803688"/>
                  </a:lnTo>
                  <a:lnTo>
                    <a:pt x="110712" y="746281"/>
                  </a:lnTo>
                  <a:lnTo>
                    <a:pt x="139416" y="615067"/>
                  </a:lnTo>
                  <a:lnTo>
                    <a:pt x="82009" y="492053"/>
                  </a:lnTo>
                  <a:lnTo>
                    <a:pt x="0" y="430547"/>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9">
              <a:extLst>
                <a:ext uri="{FF2B5EF4-FFF2-40B4-BE49-F238E27FC236}">
                  <a16:creationId xmlns:a16="http://schemas.microsoft.com/office/drawing/2014/main" id="{99FFD5F9-D7E6-45B9-8ED1-7BEACD3BDBBB}"/>
                </a:ext>
              </a:extLst>
            </p:cNvPr>
            <p:cNvSpPr/>
            <p:nvPr/>
          </p:nvSpPr>
          <p:spPr>
            <a:xfrm>
              <a:off x="3566858" y="2771121"/>
              <a:ext cx="3071267" cy="2470974"/>
            </a:xfrm>
            <a:custGeom>
              <a:avLst/>
              <a:gdLst>
                <a:gd name="connsiteX0" fmla="*/ 900440 w 3071267"/>
                <a:gd name="connsiteY0" fmla="*/ 0 h 2470974"/>
                <a:gd name="connsiteX1" fmla="*/ 893460 w 3071267"/>
                <a:gd name="connsiteY1" fmla="*/ 111682 h 2470974"/>
                <a:gd name="connsiteX2" fmla="*/ 656134 w 3071267"/>
                <a:gd name="connsiteY2" fmla="*/ 118662 h 2470974"/>
                <a:gd name="connsiteX3" fmla="*/ 593313 w 3071267"/>
                <a:gd name="connsiteY3" fmla="*/ 216384 h 2470974"/>
                <a:gd name="connsiteX4" fmla="*/ 418809 w 3071267"/>
                <a:gd name="connsiteY4" fmla="*/ 307126 h 2470974"/>
                <a:gd name="connsiteX5" fmla="*/ 307127 w 3071267"/>
                <a:gd name="connsiteY5" fmla="*/ 314106 h 2470974"/>
                <a:gd name="connsiteX6" fmla="*/ 237325 w 3071267"/>
                <a:gd name="connsiteY6" fmla="*/ 355987 h 2470974"/>
                <a:gd name="connsiteX7" fmla="*/ 125643 w 3071267"/>
                <a:gd name="connsiteY7" fmla="*/ 425789 h 2470974"/>
                <a:gd name="connsiteX8" fmla="*/ 69802 w 3071267"/>
                <a:gd name="connsiteY8" fmla="*/ 481630 h 2470974"/>
                <a:gd name="connsiteX9" fmla="*/ 34901 w 3071267"/>
                <a:gd name="connsiteY9" fmla="*/ 607273 h 2470974"/>
                <a:gd name="connsiteX10" fmla="*/ 20940 w 3071267"/>
                <a:gd name="connsiteY10" fmla="*/ 725935 h 2470974"/>
                <a:gd name="connsiteX11" fmla="*/ 0 w 3071267"/>
                <a:gd name="connsiteY11" fmla="*/ 830638 h 2470974"/>
                <a:gd name="connsiteX12" fmla="*/ 83762 w 3071267"/>
                <a:gd name="connsiteY12" fmla="*/ 963261 h 2470974"/>
                <a:gd name="connsiteX13" fmla="*/ 195444 w 3071267"/>
                <a:gd name="connsiteY13" fmla="*/ 1060983 h 2470974"/>
                <a:gd name="connsiteX14" fmla="*/ 404849 w 3071267"/>
                <a:gd name="connsiteY14" fmla="*/ 1123804 h 2470974"/>
                <a:gd name="connsiteX15" fmla="*/ 586333 w 3071267"/>
                <a:gd name="connsiteY15" fmla="*/ 1088903 h 2470974"/>
                <a:gd name="connsiteX16" fmla="*/ 670095 w 3071267"/>
                <a:gd name="connsiteY16" fmla="*/ 1026082 h 2470974"/>
                <a:gd name="connsiteX17" fmla="*/ 851579 w 3071267"/>
                <a:gd name="connsiteY17" fmla="*/ 956281 h 2470974"/>
                <a:gd name="connsiteX18" fmla="*/ 998162 w 3071267"/>
                <a:gd name="connsiteY18" fmla="*/ 935340 h 2470974"/>
                <a:gd name="connsiteX19" fmla="*/ 1493753 w 3071267"/>
                <a:gd name="connsiteY19" fmla="*/ 942320 h 2470974"/>
                <a:gd name="connsiteX20" fmla="*/ 1947463 w 3071267"/>
                <a:gd name="connsiteY20" fmla="*/ 991181 h 2470974"/>
                <a:gd name="connsiteX21" fmla="*/ 2059145 w 3071267"/>
                <a:gd name="connsiteY21" fmla="*/ 1040042 h 2470974"/>
                <a:gd name="connsiteX22" fmla="*/ 2128947 w 3071267"/>
                <a:gd name="connsiteY22" fmla="*/ 1207566 h 2470974"/>
                <a:gd name="connsiteX23" fmla="*/ 2163847 w 3071267"/>
                <a:gd name="connsiteY23" fmla="*/ 1396030 h 2470974"/>
                <a:gd name="connsiteX24" fmla="*/ 2184788 w 3071267"/>
                <a:gd name="connsiteY24" fmla="*/ 1647316 h 2470974"/>
                <a:gd name="connsiteX25" fmla="*/ 2212708 w 3071267"/>
                <a:gd name="connsiteY25" fmla="*/ 1821819 h 2470974"/>
                <a:gd name="connsiteX26" fmla="*/ 2338351 w 3071267"/>
                <a:gd name="connsiteY26" fmla="*/ 1919542 h 2470974"/>
                <a:gd name="connsiteX27" fmla="*/ 2401173 w 3071267"/>
                <a:gd name="connsiteY27" fmla="*/ 2121966 h 2470974"/>
                <a:gd name="connsiteX28" fmla="*/ 2457014 w 3071267"/>
                <a:gd name="connsiteY28" fmla="*/ 2324390 h 2470974"/>
                <a:gd name="connsiteX29" fmla="*/ 2526815 w 3071267"/>
                <a:gd name="connsiteY29" fmla="*/ 2429093 h 2470974"/>
                <a:gd name="connsiteX30" fmla="*/ 2757160 w 3071267"/>
                <a:gd name="connsiteY30" fmla="*/ 2470974 h 2470974"/>
                <a:gd name="connsiteX31" fmla="*/ 2931664 w 3071267"/>
                <a:gd name="connsiteY31" fmla="*/ 2443053 h 2470974"/>
                <a:gd name="connsiteX32" fmla="*/ 3050327 w 3071267"/>
                <a:gd name="connsiteY32" fmla="*/ 2359291 h 2470974"/>
                <a:gd name="connsiteX33" fmla="*/ 3071267 w 3071267"/>
                <a:gd name="connsiteY33" fmla="*/ 2254589 h 2470974"/>
                <a:gd name="connsiteX34" fmla="*/ 2945624 w 3071267"/>
                <a:gd name="connsiteY34" fmla="*/ 1989343 h 2470974"/>
                <a:gd name="connsiteX35" fmla="*/ 2847902 w 3071267"/>
                <a:gd name="connsiteY35" fmla="*/ 1926522 h 2470974"/>
                <a:gd name="connsiteX36" fmla="*/ 2792061 w 3071267"/>
                <a:gd name="connsiteY36" fmla="*/ 1731077 h 2470974"/>
                <a:gd name="connsiteX37" fmla="*/ 2806021 w 3071267"/>
                <a:gd name="connsiteY37" fmla="*/ 1514693 h 2470974"/>
                <a:gd name="connsiteX38" fmla="*/ 2819982 w 3071267"/>
                <a:gd name="connsiteY38" fmla="*/ 1277368 h 2470974"/>
                <a:gd name="connsiteX39" fmla="*/ 2840922 w 3071267"/>
                <a:gd name="connsiteY39" fmla="*/ 1165685 h 2470974"/>
                <a:gd name="connsiteX40" fmla="*/ 2924684 w 3071267"/>
                <a:gd name="connsiteY40" fmla="*/ 1081923 h 2470974"/>
                <a:gd name="connsiteX41" fmla="*/ 2980525 w 3071267"/>
                <a:gd name="connsiteY41" fmla="*/ 970241 h 2470974"/>
                <a:gd name="connsiteX42" fmla="*/ 3036366 w 3071267"/>
                <a:gd name="connsiteY42" fmla="*/ 767816 h 2470974"/>
                <a:gd name="connsiteX43" fmla="*/ 2959585 w 3071267"/>
                <a:gd name="connsiteY43" fmla="*/ 635194 h 2470974"/>
                <a:gd name="connsiteX44" fmla="*/ 2778101 w 3071267"/>
                <a:gd name="connsiteY44" fmla="*/ 579352 h 2470974"/>
                <a:gd name="connsiteX45" fmla="*/ 2617557 w 3071267"/>
                <a:gd name="connsiteY45" fmla="*/ 460690 h 2470974"/>
                <a:gd name="connsiteX46" fmla="*/ 2470974 w 3071267"/>
                <a:gd name="connsiteY46" fmla="*/ 432769 h 2470974"/>
                <a:gd name="connsiteX47" fmla="*/ 2247609 w 3071267"/>
                <a:gd name="connsiteY47" fmla="*/ 432769 h 2470974"/>
                <a:gd name="connsiteX48" fmla="*/ 2108006 w 3071267"/>
                <a:gd name="connsiteY48" fmla="*/ 390888 h 2470974"/>
                <a:gd name="connsiteX49" fmla="*/ 2017264 w 3071267"/>
                <a:gd name="connsiteY49" fmla="*/ 279206 h 2470974"/>
                <a:gd name="connsiteX50" fmla="*/ 1919542 w 3071267"/>
                <a:gd name="connsiteY50" fmla="*/ 174503 h 2470974"/>
                <a:gd name="connsiteX51" fmla="*/ 1842760 w 3071267"/>
                <a:gd name="connsiteY51" fmla="*/ 41881 h 2470974"/>
                <a:gd name="connsiteX52" fmla="*/ 1535634 w 3071267"/>
                <a:gd name="connsiteY52" fmla="*/ 27920 h 2470974"/>
                <a:gd name="connsiteX53" fmla="*/ 1291328 w 3071267"/>
                <a:gd name="connsiteY53" fmla="*/ 27920 h 2470974"/>
                <a:gd name="connsiteX54" fmla="*/ 900440 w 3071267"/>
                <a:gd name="connsiteY54" fmla="*/ 0 h 247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71267" h="2470974">
                  <a:moveTo>
                    <a:pt x="900440" y="0"/>
                  </a:moveTo>
                  <a:lnTo>
                    <a:pt x="893460" y="111682"/>
                  </a:lnTo>
                  <a:lnTo>
                    <a:pt x="656134" y="118662"/>
                  </a:lnTo>
                  <a:lnTo>
                    <a:pt x="593313" y="216384"/>
                  </a:lnTo>
                  <a:lnTo>
                    <a:pt x="418809" y="307126"/>
                  </a:lnTo>
                  <a:lnTo>
                    <a:pt x="307127" y="314106"/>
                  </a:lnTo>
                  <a:lnTo>
                    <a:pt x="237325" y="355987"/>
                  </a:lnTo>
                  <a:lnTo>
                    <a:pt x="125643" y="425789"/>
                  </a:lnTo>
                  <a:lnTo>
                    <a:pt x="69802" y="481630"/>
                  </a:lnTo>
                  <a:lnTo>
                    <a:pt x="34901" y="607273"/>
                  </a:lnTo>
                  <a:lnTo>
                    <a:pt x="20940" y="725935"/>
                  </a:lnTo>
                  <a:lnTo>
                    <a:pt x="0" y="830638"/>
                  </a:lnTo>
                  <a:lnTo>
                    <a:pt x="83762" y="963261"/>
                  </a:lnTo>
                  <a:lnTo>
                    <a:pt x="195444" y="1060983"/>
                  </a:lnTo>
                  <a:lnTo>
                    <a:pt x="404849" y="1123804"/>
                  </a:lnTo>
                  <a:lnTo>
                    <a:pt x="586333" y="1088903"/>
                  </a:lnTo>
                  <a:lnTo>
                    <a:pt x="670095" y="1026082"/>
                  </a:lnTo>
                  <a:lnTo>
                    <a:pt x="851579" y="956281"/>
                  </a:lnTo>
                  <a:lnTo>
                    <a:pt x="998162" y="935340"/>
                  </a:lnTo>
                  <a:lnTo>
                    <a:pt x="1493753" y="942320"/>
                  </a:lnTo>
                  <a:lnTo>
                    <a:pt x="1947463" y="991181"/>
                  </a:lnTo>
                  <a:lnTo>
                    <a:pt x="2059145" y="1040042"/>
                  </a:lnTo>
                  <a:lnTo>
                    <a:pt x="2128947" y="1207566"/>
                  </a:lnTo>
                  <a:lnTo>
                    <a:pt x="2163847" y="1396030"/>
                  </a:lnTo>
                  <a:lnTo>
                    <a:pt x="2184788" y="1647316"/>
                  </a:lnTo>
                  <a:lnTo>
                    <a:pt x="2212708" y="1821819"/>
                  </a:lnTo>
                  <a:lnTo>
                    <a:pt x="2338351" y="1919542"/>
                  </a:lnTo>
                  <a:lnTo>
                    <a:pt x="2401173" y="2121966"/>
                  </a:lnTo>
                  <a:lnTo>
                    <a:pt x="2457014" y="2324390"/>
                  </a:lnTo>
                  <a:lnTo>
                    <a:pt x="2526815" y="2429093"/>
                  </a:lnTo>
                  <a:lnTo>
                    <a:pt x="2757160" y="2470974"/>
                  </a:lnTo>
                  <a:lnTo>
                    <a:pt x="2931664" y="2443053"/>
                  </a:lnTo>
                  <a:lnTo>
                    <a:pt x="3050327" y="2359291"/>
                  </a:lnTo>
                  <a:lnTo>
                    <a:pt x="3071267" y="2254589"/>
                  </a:lnTo>
                  <a:lnTo>
                    <a:pt x="2945624" y="1989343"/>
                  </a:lnTo>
                  <a:lnTo>
                    <a:pt x="2847902" y="1926522"/>
                  </a:lnTo>
                  <a:lnTo>
                    <a:pt x="2792061" y="1731077"/>
                  </a:lnTo>
                  <a:lnTo>
                    <a:pt x="2806021" y="1514693"/>
                  </a:lnTo>
                  <a:lnTo>
                    <a:pt x="2819982" y="1277368"/>
                  </a:lnTo>
                  <a:lnTo>
                    <a:pt x="2840922" y="1165685"/>
                  </a:lnTo>
                  <a:lnTo>
                    <a:pt x="2924684" y="1081923"/>
                  </a:lnTo>
                  <a:lnTo>
                    <a:pt x="2980525" y="970241"/>
                  </a:lnTo>
                  <a:lnTo>
                    <a:pt x="3036366" y="767816"/>
                  </a:lnTo>
                  <a:lnTo>
                    <a:pt x="2959585" y="635194"/>
                  </a:lnTo>
                  <a:lnTo>
                    <a:pt x="2778101" y="579352"/>
                  </a:lnTo>
                  <a:lnTo>
                    <a:pt x="2617557" y="460690"/>
                  </a:lnTo>
                  <a:lnTo>
                    <a:pt x="2470974" y="432769"/>
                  </a:lnTo>
                  <a:lnTo>
                    <a:pt x="2247609" y="432769"/>
                  </a:lnTo>
                  <a:lnTo>
                    <a:pt x="2108006" y="390888"/>
                  </a:lnTo>
                  <a:lnTo>
                    <a:pt x="2017264" y="279206"/>
                  </a:lnTo>
                  <a:lnTo>
                    <a:pt x="1919542" y="174503"/>
                  </a:lnTo>
                  <a:lnTo>
                    <a:pt x="1842760" y="41881"/>
                  </a:lnTo>
                  <a:lnTo>
                    <a:pt x="1535634" y="27920"/>
                  </a:lnTo>
                  <a:lnTo>
                    <a:pt x="1291328" y="27920"/>
                  </a:lnTo>
                  <a:lnTo>
                    <a:pt x="900440" y="0"/>
                  </a:lnTo>
                  <a:close/>
                </a:path>
              </a:pathLst>
            </a:custGeom>
            <a:solidFill>
              <a:srgbClr val="B46286">
                <a:alpha val="5176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30">
              <a:extLst>
                <a:ext uri="{FF2B5EF4-FFF2-40B4-BE49-F238E27FC236}">
                  <a16:creationId xmlns:a16="http://schemas.microsoft.com/office/drawing/2014/main" id="{4F7BA7C9-3644-43E7-84F3-5880435A2964}"/>
                </a:ext>
              </a:extLst>
            </p:cNvPr>
            <p:cNvSpPr/>
            <p:nvPr/>
          </p:nvSpPr>
          <p:spPr>
            <a:xfrm>
              <a:off x="8218517" y="505574"/>
              <a:ext cx="2394857" cy="2864151"/>
            </a:xfrm>
            <a:custGeom>
              <a:avLst/>
              <a:gdLst>
                <a:gd name="connsiteX0" fmla="*/ 9676 w 2394857"/>
                <a:gd name="connsiteY0" fmla="*/ 532190 h 2864152"/>
                <a:gd name="connsiteX1" fmla="*/ 120952 w 2394857"/>
                <a:gd name="connsiteY1" fmla="*/ 570895 h 2864152"/>
                <a:gd name="connsiteX2" fmla="*/ 203200 w 2394857"/>
                <a:gd name="connsiteY2" fmla="*/ 619276 h 2864152"/>
                <a:gd name="connsiteX3" fmla="*/ 251581 w 2394857"/>
                <a:gd name="connsiteY3" fmla="*/ 691848 h 2864152"/>
                <a:gd name="connsiteX4" fmla="*/ 324152 w 2394857"/>
                <a:gd name="connsiteY4" fmla="*/ 778933 h 2864152"/>
                <a:gd name="connsiteX5" fmla="*/ 411238 w 2394857"/>
                <a:gd name="connsiteY5" fmla="*/ 841828 h 2864152"/>
                <a:gd name="connsiteX6" fmla="*/ 493486 w 2394857"/>
                <a:gd name="connsiteY6" fmla="*/ 895048 h 2864152"/>
                <a:gd name="connsiteX7" fmla="*/ 493486 w 2394857"/>
                <a:gd name="connsiteY7" fmla="*/ 895048 h 2864152"/>
                <a:gd name="connsiteX8" fmla="*/ 493486 w 2394857"/>
                <a:gd name="connsiteY8" fmla="*/ 895048 h 2864152"/>
                <a:gd name="connsiteX9" fmla="*/ 546705 w 2394857"/>
                <a:gd name="connsiteY9" fmla="*/ 890209 h 2864152"/>
                <a:gd name="connsiteX10" fmla="*/ 532190 w 2394857"/>
                <a:gd name="connsiteY10" fmla="*/ 1272419 h 2864152"/>
                <a:gd name="connsiteX11" fmla="*/ 633790 w 2394857"/>
                <a:gd name="connsiteY11" fmla="*/ 1272419 h 2864152"/>
                <a:gd name="connsiteX12" fmla="*/ 662819 w 2394857"/>
                <a:gd name="connsiteY12" fmla="*/ 1306286 h 2864152"/>
                <a:gd name="connsiteX13" fmla="*/ 716038 w 2394857"/>
                <a:gd name="connsiteY13" fmla="*/ 1374019 h 2864152"/>
                <a:gd name="connsiteX14" fmla="*/ 716038 w 2394857"/>
                <a:gd name="connsiteY14" fmla="*/ 1422400 h 2864152"/>
                <a:gd name="connsiteX15" fmla="*/ 691848 w 2394857"/>
                <a:gd name="connsiteY15" fmla="*/ 1509486 h 2864152"/>
                <a:gd name="connsiteX16" fmla="*/ 609600 w 2394857"/>
                <a:gd name="connsiteY16" fmla="*/ 1470781 h 2864152"/>
                <a:gd name="connsiteX17" fmla="*/ 595086 w 2394857"/>
                <a:gd name="connsiteY17" fmla="*/ 1524000 h 2864152"/>
                <a:gd name="connsiteX18" fmla="*/ 667657 w 2394857"/>
                <a:gd name="connsiteY18" fmla="*/ 1567543 h 2864152"/>
                <a:gd name="connsiteX19" fmla="*/ 653143 w 2394857"/>
                <a:gd name="connsiteY19" fmla="*/ 1606248 h 2864152"/>
                <a:gd name="connsiteX20" fmla="*/ 585409 w 2394857"/>
                <a:gd name="connsiteY20" fmla="*/ 1611086 h 2864152"/>
                <a:gd name="connsiteX21" fmla="*/ 575733 w 2394857"/>
                <a:gd name="connsiteY21" fmla="*/ 1712686 h 2864152"/>
                <a:gd name="connsiteX22" fmla="*/ 628952 w 2394857"/>
                <a:gd name="connsiteY22" fmla="*/ 1751390 h 2864152"/>
                <a:gd name="connsiteX23" fmla="*/ 653143 w 2394857"/>
                <a:gd name="connsiteY23" fmla="*/ 1799771 h 2864152"/>
                <a:gd name="connsiteX24" fmla="*/ 498324 w 2394857"/>
                <a:gd name="connsiteY24" fmla="*/ 1862667 h 2864152"/>
                <a:gd name="connsiteX25" fmla="*/ 537028 w 2394857"/>
                <a:gd name="connsiteY25" fmla="*/ 1925562 h 2864152"/>
                <a:gd name="connsiteX26" fmla="*/ 585409 w 2394857"/>
                <a:gd name="connsiteY26" fmla="*/ 1915886 h 2864152"/>
                <a:gd name="connsiteX27" fmla="*/ 701524 w 2394857"/>
                <a:gd name="connsiteY27" fmla="*/ 2046514 h 2864152"/>
                <a:gd name="connsiteX28" fmla="*/ 706362 w 2394857"/>
                <a:gd name="connsiteY28" fmla="*/ 2283581 h 2864152"/>
                <a:gd name="connsiteX29" fmla="*/ 145143 w 2394857"/>
                <a:gd name="connsiteY29" fmla="*/ 2298095 h 2864152"/>
                <a:gd name="connsiteX30" fmla="*/ 179009 w 2394857"/>
                <a:gd name="connsiteY30" fmla="*/ 2864152 h 2864152"/>
                <a:gd name="connsiteX31" fmla="*/ 1809448 w 2394857"/>
                <a:gd name="connsiteY31" fmla="*/ 2777067 h 2864152"/>
                <a:gd name="connsiteX32" fmla="*/ 1886857 w 2394857"/>
                <a:gd name="connsiteY32" fmla="*/ 2762552 h 2864152"/>
                <a:gd name="connsiteX33" fmla="*/ 1930400 w 2394857"/>
                <a:gd name="connsiteY33" fmla="*/ 2728686 h 2864152"/>
                <a:gd name="connsiteX34" fmla="*/ 1998133 w 2394857"/>
                <a:gd name="connsiteY34" fmla="*/ 2675467 h 2864152"/>
                <a:gd name="connsiteX35" fmla="*/ 2046514 w 2394857"/>
                <a:gd name="connsiteY35" fmla="*/ 2627086 h 2864152"/>
                <a:gd name="connsiteX36" fmla="*/ 2046514 w 2394857"/>
                <a:gd name="connsiteY36" fmla="*/ 2627086 h 2864152"/>
                <a:gd name="connsiteX37" fmla="*/ 2036838 w 2394857"/>
                <a:gd name="connsiteY37" fmla="*/ 2351314 h 2864152"/>
                <a:gd name="connsiteX38" fmla="*/ 2336800 w 2394857"/>
                <a:gd name="connsiteY38" fmla="*/ 2177143 h 2864152"/>
                <a:gd name="connsiteX39" fmla="*/ 2394857 w 2394857"/>
                <a:gd name="connsiteY39" fmla="*/ 2177143 h 2864152"/>
                <a:gd name="connsiteX40" fmla="*/ 2375505 w 2394857"/>
                <a:gd name="connsiteY40" fmla="*/ 1693333 h 2864152"/>
                <a:gd name="connsiteX41" fmla="*/ 2119086 w 2394857"/>
                <a:gd name="connsiteY41" fmla="*/ 1688495 h 2864152"/>
                <a:gd name="connsiteX42" fmla="*/ 2109409 w 2394857"/>
                <a:gd name="connsiteY42" fmla="*/ 1136952 h 2864152"/>
                <a:gd name="connsiteX43" fmla="*/ 2394857 w 2394857"/>
                <a:gd name="connsiteY43" fmla="*/ 1132114 h 2864152"/>
                <a:gd name="connsiteX44" fmla="*/ 2390019 w 2394857"/>
                <a:gd name="connsiteY44" fmla="*/ 9676 h 2864152"/>
                <a:gd name="connsiteX45" fmla="*/ 2012648 w 2394857"/>
                <a:gd name="connsiteY45" fmla="*/ 0 h 2864152"/>
                <a:gd name="connsiteX46" fmla="*/ 1993295 w 2394857"/>
                <a:gd name="connsiteY46" fmla="*/ 96762 h 2864152"/>
                <a:gd name="connsiteX47" fmla="*/ 1949752 w 2394857"/>
                <a:gd name="connsiteY47" fmla="*/ 106438 h 2864152"/>
                <a:gd name="connsiteX48" fmla="*/ 1867505 w 2394857"/>
                <a:gd name="connsiteY48" fmla="*/ 212876 h 2864152"/>
                <a:gd name="connsiteX49" fmla="*/ 1809448 w 2394857"/>
                <a:gd name="connsiteY49" fmla="*/ 232228 h 2864152"/>
                <a:gd name="connsiteX50" fmla="*/ 1746552 w 2394857"/>
                <a:gd name="connsiteY50" fmla="*/ 241905 h 2864152"/>
                <a:gd name="connsiteX51" fmla="*/ 1649790 w 2394857"/>
                <a:gd name="connsiteY51" fmla="*/ 212876 h 2864152"/>
                <a:gd name="connsiteX52" fmla="*/ 1591733 w 2394857"/>
                <a:gd name="connsiteY52" fmla="*/ 232228 h 2864152"/>
                <a:gd name="connsiteX53" fmla="*/ 1567543 w 2394857"/>
                <a:gd name="connsiteY53" fmla="*/ 270933 h 2864152"/>
                <a:gd name="connsiteX54" fmla="*/ 1562705 w 2394857"/>
                <a:gd name="connsiteY54" fmla="*/ 353181 h 2864152"/>
                <a:gd name="connsiteX55" fmla="*/ 1504648 w 2394857"/>
                <a:gd name="connsiteY55" fmla="*/ 377371 h 2864152"/>
                <a:gd name="connsiteX56" fmla="*/ 1504648 w 2394857"/>
                <a:gd name="connsiteY56" fmla="*/ 377371 h 2864152"/>
                <a:gd name="connsiteX57" fmla="*/ 1417562 w 2394857"/>
                <a:gd name="connsiteY57" fmla="*/ 382209 h 2864152"/>
                <a:gd name="connsiteX58" fmla="*/ 1359505 w 2394857"/>
                <a:gd name="connsiteY58" fmla="*/ 401562 h 2864152"/>
                <a:gd name="connsiteX59" fmla="*/ 1262743 w 2394857"/>
                <a:gd name="connsiteY59" fmla="*/ 425752 h 2864152"/>
                <a:gd name="connsiteX60" fmla="*/ 1195009 w 2394857"/>
                <a:gd name="connsiteY60" fmla="*/ 454781 h 2864152"/>
                <a:gd name="connsiteX61" fmla="*/ 1175657 w 2394857"/>
                <a:gd name="connsiteY61" fmla="*/ 498324 h 2864152"/>
                <a:gd name="connsiteX62" fmla="*/ 1112762 w 2394857"/>
                <a:gd name="connsiteY62" fmla="*/ 532190 h 2864152"/>
                <a:gd name="connsiteX63" fmla="*/ 1112762 w 2394857"/>
                <a:gd name="connsiteY63" fmla="*/ 532190 h 2864152"/>
                <a:gd name="connsiteX64" fmla="*/ 1069219 w 2394857"/>
                <a:gd name="connsiteY64" fmla="*/ 546705 h 2864152"/>
                <a:gd name="connsiteX65" fmla="*/ 977295 w 2394857"/>
                <a:gd name="connsiteY65" fmla="*/ 517676 h 2864152"/>
                <a:gd name="connsiteX66" fmla="*/ 909562 w 2394857"/>
                <a:gd name="connsiteY66" fmla="*/ 498324 h 2864152"/>
                <a:gd name="connsiteX67" fmla="*/ 841828 w 2394857"/>
                <a:gd name="connsiteY67" fmla="*/ 508000 h 2864152"/>
                <a:gd name="connsiteX68" fmla="*/ 735390 w 2394857"/>
                <a:gd name="connsiteY68" fmla="*/ 566057 h 2864152"/>
                <a:gd name="connsiteX69" fmla="*/ 696686 w 2394857"/>
                <a:gd name="connsiteY69" fmla="*/ 580571 h 2864152"/>
                <a:gd name="connsiteX70" fmla="*/ 691848 w 2394857"/>
                <a:gd name="connsiteY70" fmla="*/ 29028 h 2864152"/>
                <a:gd name="connsiteX71" fmla="*/ 140305 w 2394857"/>
                <a:gd name="connsiteY71" fmla="*/ 24190 h 2864152"/>
                <a:gd name="connsiteX72" fmla="*/ 145143 w 2394857"/>
                <a:gd name="connsiteY72" fmla="*/ 203200 h 2864152"/>
                <a:gd name="connsiteX73" fmla="*/ 130628 w 2394857"/>
                <a:gd name="connsiteY73" fmla="*/ 222552 h 2864152"/>
                <a:gd name="connsiteX74" fmla="*/ 72571 w 2394857"/>
                <a:gd name="connsiteY74" fmla="*/ 266095 h 2864152"/>
                <a:gd name="connsiteX75" fmla="*/ 0 w 2394857"/>
                <a:gd name="connsiteY75" fmla="*/ 309638 h 2864152"/>
                <a:gd name="connsiteX76" fmla="*/ 9676 w 2394857"/>
                <a:gd name="connsiteY76" fmla="*/ 532190 h 286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394857" h="2864152">
                  <a:moveTo>
                    <a:pt x="9676" y="532190"/>
                  </a:moveTo>
                  <a:lnTo>
                    <a:pt x="120952" y="570895"/>
                  </a:lnTo>
                  <a:lnTo>
                    <a:pt x="203200" y="619276"/>
                  </a:lnTo>
                  <a:lnTo>
                    <a:pt x="251581" y="691848"/>
                  </a:lnTo>
                  <a:lnTo>
                    <a:pt x="324152" y="778933"/>
                  </a:lnTo>
                  <a:lnTo>
                    <a:pt x="411238" y="841828"/>
                  </a:lnTo>
                  <a:lnTo>
                    <a:pt x="493486" y="895048"/>
                  </a:lnTo>
                  <a:lnTo>
                    <a:pt x="493486" y="895048"/>
                  </a:lnTo>
                  <a:lnTo>
                    <a:pt x="493486" y="895048"/>
                  </a:lnTo>
                  <a:lnTo>
                    <a:pt x="546705" y="890209"/>
                  </a:lnTo>
                  <a:lnTo>
                    <a:pt x="532190" y="1272419"/>
                  </a:lnTo>
                  <a:lnTo>
                    <a:pt x="633790" y="1272419"/>
                  </a:lnTo>
                  <a:lnTo>
                    <a:pt x="662819" y="1306286"/>
                  </a:lnTo>
                  <a:lnTo>
                    <a:pt x="716038" y="1374019"/>
                  </a:lnTo>
                  <a:lnTo>
                    <a:pt x="716038" y="1422400"/>
                  </a:lnTo>
                  <a:lnTo>
                    <a:pt x="691848" y="1509486"/>
                  </a:lnTo>
                  <a:lnTo>
                    <a:pt x="609600" y="1470781"/>
                  </a:lnTo>
                  <a:lnTo>
                    <a:pt x="595086" y="1524000"/>
                  </a:lnTo>
                  <a:lnTo>
                    <a:pt x="667657" y="1567543"/>
                  </a:lnTo>
                  <a:lnTo>
                    <a:pt x="653143" y="1606248"/>
                  </a:lnTo>
                  <a:lnTo>
                    <a:pt x="585409" y="1611086"/>
                  </a:lnTo>
                  <a:lnTo>
                    <a:pt x="575733" y="1712686"/>
                  </a:lnTo>
                  <a:lnTo>
                    <a:pt x="628952" y="1751390"/>
                  </a:lnTo>
                  <a:lnTo>
                    <a:pt x="653143" y="1799771"/>
                  </a:lnTo>
                  <a:lnTo>
                    <a:pt x="498324" y="1862667"/>
                  </a:lnTo>
                  <a:lnTo>
                    <a:pt x="537028" y="1925562"/>
                  </a:lnTo>
                  <a:lnTo>
                    <a:pt x="585409" y="1915886"/>
                  </a:lnTo>
                  <a:lnTo>
                    <a:pt x="701524" y="2046514"/>
                  </a:lnTo>
                  <a:cubicBezTo>
                    <a:pt x="703137" y="2125536"/>
                    <a:pt x="704749" y="2204559"/>
                    <a:pt x="706362" y="2283581"/>
                  </a:cubicBezTo>
                  <a:lnTo>
                    <a:pt x="145143" y="2298095"/>
                  </a:lnTo>
                  <a:lnTo>
                    <a:pt x="179009" y="2864152"/>
                  </a:lnTo>
                  <a:lnTo>
                    <a:pt x="1809448" y="2777067"/>
                  </a:lnTo>
                  <a:lnTo>
                    <a:pt x="1886857" y="2762552"/>
                  </a:lnTo>
                  <a:lnTo>
                    <a:pt x="1930400" y="2728686"/>
                  </a:lnTo>
                  <a:lnTo>
                    <a:pt x="1998133" y="2675467"/>
                  </a:lnTo>
                  <a:lnTo>
                    <a:pt x="2046514" y="2627086"/>
                  </a:lnTo>
                  <a:lnTo>
                    <a:pt x="2046514" y="2627086"/>
                  </a:lnTo>
                  <a:lnTo>
                    <a:pt x="2036838" y="2351314"/>
                  </a:lnTo>
                  <a:lnTo>
                    <a:pt x="2336800" y="2177143"/>
                  </a:lnTo>
                  <a:lnTo>
                    <a:pt x="2394857" y="2177143"/>
                  </a:lnTo>
                  <a:lnTo>
                    <a:pt x="2375505" y="1693333"/>
                  </a:lnTo>
                  <a:lnTo>
                    <a:pt x="2119086" y="1688495"/>
                  </a:lnTo>
                  <a:lnTo>
                    <a:pt x="2109409" y="1136952"/>
                  </a:lnTo>
                  <a:lnTo>
                    <a:pt x="2394857" y="1132114"/>
                  </a:lnTo>
                  <a:cubicBezTo>
                    <a:pt x="2393244" y="757968"/>
                    <a:pt x="2391632" y="383822"/>
                    <a:pt x="2390019" y="9676"/>
                  </a:cubicBezTo>
                  <a:lnTo>
                    <a:pt x="2012648" y="0"/>
                  </a:lnTo>
                  <a:lnTo>
                    <a:pt x="1993295" y="96762"/>
                  </a:lnTo>
                  <a:lnTo>
                    <a:pt x="1949752" y="106438"/>
                  </a:lnTo>
                  <a:lnTo>
                    <a:pt x="1867505" y="212876"/>
                  </a:lnTo>
                  <a:lnTo>
                    <a:pt x="1809448" y="232228"/>
                  </a:lnTo>
                  <a:lnTo>
                    <a:pt x="1746552" y="241905"/>
                  </a:lnTo>
                  <a:lnTo>
                    <a:pt x="1649790" y="212876"/>
                  </a:lnTo>
                  <a:lnTo>
                    <a:pt x="1591733" y="232228"/>
                  </a:lnTo>
                  <a:lnTo>
                    <a:pt x="1567543" y="270933"/>
                  </a:lnTo>
                  <a:lnTo>
                    <a:pt x="1562705" y="353181"/>
                  </a:lnTo>
                  <a:lnTo>
                    <a:pt x="1504648" y="377371"/>
                  </a:lnTo>
                  <a:lnTo>
                    <a:pt x="1504648" y="377371"/>
                  </a:lnTo>
                  <a:lnTo>
                    <a:pt x="1417562" y="382209"/>
                  </a:lnTo>
                  <a:lnTo>
                    <a:pt x="1359505" y="401562"/>
                  </a:lnTo>
                  <a:lnTo>
                    <a:pt x="1262743" y="425752"/>
                  </a:lnTo>
                  <a:lnTo>
                    <a:pt x="1195009" y="454781"/>
                  </a:lnTo>
                  <a:lnTo>
                    <a:pt x="1175657" y="498324"/>
                  </a:lnTo>
                  <a:lnTo>
                    <a:pt x="1112762" y="532190"/>
                  </a:lnTo>
                  <a:lnTo>
                    <a:pt x="1112762" y="532190"/>
                  </a:lnTo>
                  <a:lnTo>
                    <a:pt x="1069219" y="546705"/>
                  </a:lnTo>
                  <a:lnTo>
                    <a:pt x="977295" y="517676"/>
                  </a:lnTo>
                  <a:lnTo>
                    <a:pt x="909562" y="498324"/>
                  </a:lnTo>
                  <a:lnTo>
                    <a:pt x="841828" y="508000"/>
                  </a:lnTo>
                  <a:lnTo>
                    <a:pt x="735390" y="566057"/>
                  </a:lnTo>
                  <a:lnTo>
                    <a:pt x="696686" y="580571"/>
                  </a:lnTo>
                  <a:cubicBezTo>
                    <a:pt x="695073" y="396723"/>
                    <a:pt x="693461" y="212876"/>
                    <a:pt x="691848" y="29028"/>
                  </a:cubicBezTo>
                  <a:lnTo>
                    <a:pt x="140305" y="24190"/>
                  </a:lnTo>
                  <a:lnTo>
                    <a:pt x="145143" y="203200"/>
                  </a:lnTo>
                  <a:lnTo>
                    <a:pt x="130628" y="222552"/>
                  </a:lnTo>
                  <a:lnTo>
                    <a:pt x="72571" y="266095"/>
                  </a:lnTo>
                  <a:lnTo>
                    <a:pt x="0" y="309638"/>
                  </a:lnTo>
                  <a:lnTo>
                    <a:pt x="9676" y="532190"/>
                  </a:lnTo>
                  <a:close/>
                </a:path>
              </a:pathLst>
            </a:custGeom>
            <a:solidFill>
              <a:srgbClr val="B46286">
                <a:alpha val="4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B029DDDE-E102-4518-BD19-028E1E9298FC}"/>
                </a:ext>
              </a:extLst>
            </p:cNvPr>
            <p:cNvSpPr/>
            <p:nvPr/>
          </p:nvSpPr>
          <p:spPr>
            <a:xfrm>
              <a:off x="9168793" y="5732639"/>
              <a:ext cx="1864968" cy="1002897"/>
            </a:xfrm>
            <a:prstGeom prst="rect">
              <a:avLst/>
            </a:prstGeom>
            <a:solidFill>
              <a:srgbClr val="E2E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0" name="Rectangle: Rounded Corners 11">
              <a:extLst>
                <a:ext uri="{FF2B5EF4-FFF2-40B4-BE49-F238E27FC236}">
                  <a16:creationId xmlns:a16="http://schemas.microsoft.com/office/drawing/2014/main" id="{2D241B5F-B8E7-4473-95BE-EC29AD5B7667}"/>
                </a:ext>
              </a:extLst>
            </p:cNvPr>
            <p:cNvSpPr/>
            <p:nvPr/>
          </p:nvSpPr>
          <p:spPr>
            <a:xfrm>
              <a:off x="1999026" y="1261421"/>
              <a:ext cx="766204" cy="317554"/>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MRC</a:t>
              </a:r>
              <a:endParaRPr lang="en-CA" sz="1400" dirty="0">
                <a:solidFill>
                  <a:schemeClr val="tx1"/>
                </a:solidFill>
                <a:latin typeface="Neue Haas Grotesk Text Pro" panose="020B0504020202020204" pitchFamily="34" charset="77"/>
              </a:endParaRPr>
            </a:p>
          </p:txBody>
        </p:sp>
        <p:sp>
          <p:nvSpPr>
            <p:cNvPr id="31" name="Rectangle: Rounded Corners 15">
              <a:extLst>
                <a:ext uri="{FF2B5EF4-FFF2-40B4-BE49-F238E27FC236}">
                  <a16:creationId xmlns:a16="http://schemas.microsoft.com/office/drawing/2014/main" id="{683761D9-0963-47D8-B522-D7353BC6D38B}"/>
                </a:ext>
              </a:extLst>
            </p:cNvPr>
            <p:cNvSpPr/>
            <p:nvPr/>
          </p:nvSpPr>
          <p:spPr>
            <a:xfrm>
              <a:off x="8981954" y="4865687"/>
              <a:ext cx="790777" cy="329105"/>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ARC</a:t>
              </a:r>
              <a:endParaRPr lang="en-CA" sz="1400" dirty="0">
                <a:solidFill>
                  <a:schemeClr val="tx1"/>
                </a:solidFill>
                <a:latin typeface="Neue Haas Grotesk Text Pro" panose="020B0504020202020204" pitchFamily="34" charset="77"/>
              </a:endParaRPr>
            </a:p>
          </p:txBody>
        </p:sp>
        <p:sp>
          <p:nvSpPr>
            <p:cNvPr id="32" name="Oval 31">
              <a:extLst>
                <a:ext uri="{FF2B5EF4-FFF2-40B4-BE49-F238E27FC236}">
                  <a16:creationId xmlns:a16="http://schemas.microsoft.com/office/drawing/2014/main" id="{111362E3-360A-4440-9F6A-D788F17EEAF9}"/>
                </a:ext>
              </a:extLst>
            </p:cNvPr>
            <p:cNvSpPr/>
            <p:nvPr/>
          </p:nvSpPr>
          <p:spPr>
            <a:xfrm>
              <a:off x="7537237" y="3519282"/>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Oval 32">
              <a:extLst>
                <a:ext uri="{FF2B5EF4-FFF2-40B4-BE49-F238E27FC236}">
                  <a16:creationId xmlns:a16="http://schemas.microsoft.com/office/drawing/2014/main" id="{4CE7AB2E-2CA6-4C47-85B0-59E7325FD9C8}"/>
                </a:ext>
              </a:extLst>
            </p:cNvPr>
            <p:cNvSpPr/>
            <p:nvPr/>
          </p:nvSpPr>
          <p:spPr>
            <a:xfrm>
              <a:off x="3831512" y="2729338"/>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34" name="Straight Connector 33">
              <a:extLst>
                <a:ext uri="{FF2B5EF4-FFF2-40B4-BE49-F238E27FC236}">
                  <a16:creationId xmlns:a16="http://schemas.microsoft.com/office/drawing/2014/main" id="{66B09424-1C76-4BE6-94ED-C57F981E534A}"/>
                </a:ext>
              </a:extLst>
            </p:cNvPr>
            <p:cNvCxnSpPr>
              <a:cxnSpLocks/>
              <a:stCxn id="31" idx="1"/>
            </p:cNvCxnSpPr>
            <p:nvPr/>
          </p:nvCxnSpPr>
          <p:spPr>
            <a:xfrm flipH="1" flipV="1">
              <a:off x="7700902" y="3678051"/>
              <a:ext cx="1281052" cy="1352190"/>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E11CF79-62CA-4918-9964-64688DA7D279}"/>
                </a:ext>
              </a:extLst>
            </p:cNvPr>
            <p:cNvCxnSpPr>
              <a:cxnSpLocks/>
              <a:stCxn id="30" idx="3"/>
            </p:cNvCxnSpPr>
            <p:nvPr/>
          </p:nvCxnSpPr>
          <p:spPr>
            <a:xfrm>
              <a:off x="2765230" y="1420198"/>
              <a:ext cx="1225815" cy="1429351"/>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4970A929-EBAE-476C-A466-B6C543AE0B41}"/>
                </a:ext>
              </a:extLst>
            </p:cNvPr>
            <p:cNvSpPr/>
            <p:nvPr/>
          </p:nvSpPr>
          <p:spPr>
            <a:xfrm>
              <a:off x="4869028" y="3944947"/>
              <a:ext cx="168502" cy="168502"/>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7" name="Rectangle: Rounded Corners 58">
              <a:extLst>
                <a:ext uri="{FF2B5EF4-FFF2-40B4-BE49-F238E27FC236}">
                  <a16:creationId xmlns:a16="http://schemas.microsoft.com/office/drawing/2014/main" id="{3B4CB267-EC7C-404A-A9D9-31968E1E85F3}"/>
                </a:ext>
              </a:extLst>
            </p:cNvPr>
            <p:cNvSpPr/>
            <p:nvPr/>
          </p:nvSpPr>
          <p:spPr>
            <a:xfrm>
              <a:off x="6205309" y="1261421"/>
              <a:ext cx="1448793" cy="335893"/>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Centennial</a:t>
              </a:r>
              <a:endParaRPr lang="en-CA" sz="1400" dirty="0">
                <a:solidFill>
                  <a:schemeClr val="tx1"/>
                </a:solidFill>
                <a:latin typeface="Neue Haas Grotesk Text Pro" panose="020B0504020202020204" pitchFamily="34" charset="77"/>
              </a:endParaRPr>
            </a:p>
          </p:txBody>
        </p:sp>
        <p:cxnSp>
          <p:nvCxnSpPr>
            <p:cNvPr id="38" name="Straight Connector 37">
              <a:extLst>
                <a:ext uri="{FF2B5EF4-FFF2-40B4-BE49-F238E27FC236}">
                  <a16:creationId xmlns:a16="http://schemas.microsoft.com/office/drawing/2014/main" id="{270AD8AD-67C5-4FBB-AB70-172635FB7839}"/>
                </a:ext>
              </a:extLst>
            </p:cNvPr>
            <p:cNvCxnSpPr>
              <a:cxnSpLocks/>
              <a:stCxn id="37" idx="2"/>
            </p:cNvCxnSpPr>
            <p:nvPr/>
          </p:nvCxnSpPr>
          <p:spPr>
            <a:xfrm flipH="1">
              <a:off x="4953793" y="1597315"/>
              <a:ext cx="1975912" cy="2429510"/>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Freeform 41">
              <a:extLst>
                <a:ext uri="{FF2B5EF4-FFF2-40B4-BE49-F238E27FC236}">
                  <a16:creationId xmlns:a16="http://schemas.microsoft.com/office/drawing/2014/main" id="{FB6B6405-6AB8-4EB2-8D4F-4DFB919E1B86}"/>
                </a:ext>
              </a:extLst>
            </p:cNvPr>
            <p:cNvSpPr/>
            <p:nvPr/>
          </p:nvSpPr>
          <p:spPr>
            <a:xfrm>
              <a:off x="6313214" y="3885324"/>
              <a:ext cx="833820" cy="1548524"/>
            </a:xfrm>
            <a:custGeom>
              <a:avLst/>
              <a:gdLst>
                <a:gd name="connsiteX0" fmla="*/ 14014 w 833820"/>
                <a:gd name="connsiteY0" fmla="*/ 1355835 h 1548524"/>
                <a:gd name="connsiteX1" fmla="*/ 185683 w 833820"/>
                <a:gd name="connsiteY1" fmla="*/ 1334814 h 1548524"/>
                <a:gd name="connsiteX2" fmla="*/ 308303 w 833820"/>
                <a:gd name="connsiteY2" fmla="*/ 1250731 h 1548524"/>
                <a:gd name="connsiteX3" fmla="*/ 329324 w 833820"/>
                <a:gd name="connsiteY3" fmla="*/ 1152635 h 1548524"/>
                <a:gd name="connsiteX4" fmla="*/ 206703 w 833820"/>
                <a:gd name="connsiteY4" fmla="*/ 872359 h 1548524"/>
                <a:gd name="connsiteX5" fmla="*/ 108607 w 833820"/>
                <a:gd name="connsiteY5" fmla="*/ 809297 h 1548524"/>
                <a:gd name="connsiteX6" fmla="*/ 45545 w 833820"/>
                <a:gd name="connsiteY6" fmla="*/ 623614 h 1548524"/>
                <a:gd name="connsiteX7" fmla="*/ 77076 w 833820"/>
                <a:gd name="connsiteY7" fmla="*/ 168166 h 1548524"/>
                <a:gd name="connsiteX8" fmla="*/ 98096 w 833820"/>
                <a:gd name="connsiteY8" fmla="*/ 59559 h 1548524"/>
                <a:gd name="connsiteX9" fmla="*/ 150648 w 833820"/>
                <a:gd name="connsiteY9" fmla="*/ 0 h 1548524"/>
                <a:gd name="connsiteX10" fmla="*/ 458952 w 833820"/>
                <a:gd name="connsiteY10" fmla="*/ 287283 h 1548524"/>
                <a:gd name="connsiteX11" fmla="*/ 543034 w 833820"/>
                <a:gd name="connsiteY11" fmla="*/ 441435 h 1548524"/>
                <a:gd name="connsiteX12" fmla="*/ 665655 w 833820"/>
                <a:gd name="connsiteY12" fmla="*/ 819807 h 1548524"/>
                <a:gd name="connsiteX13" fmla="*/ 700689 w 833820"/>
                <a:gd name="connsiteY13" fmla="*/ 819807 h 1548524"/>
                <a:gd name="connsiteX14" fmla="*/ 725214 w 833820"/>
                <a:gd name="connsiteY14" fmla="*/ 735724 h 1548524"/>
                <a:gd name="connsiteX15" fmla="*/ 725214 w 833820"/>
                <a:gd name="connsiteY15" fmla="*/ 735724 h 1548524"/>
                <a:gd name="connsiteX16" fmla="*/ 774262 w 833820"/>
                <a:gd name="connsiteY16" fmla="*/ 816304 h 1548524"/>
                <a:gd name="connsiteX17" fmla="*/ 739227 w 833820"/>
                <a:gd name="connsiteY17" fmla="*/ 858345 h 1548524"/>
                <a:gd name="connsiteX18" fmla="*/ 781269 w 833820"/>
                <a:gd name="connsiteY18" fmla="*/ 917904 h 1548524"/>
                <a:gd name="connsiteX19" fmla="*/ 833820 w 833820"/>
                <a:gd name="connsiteY19" fmla="*/ 1110593 h 1548524"/>
                <a:gd name="connsiteX20" fmla="*/ 413407 w 833820"/>
                <a:gd name="connsiteY20" fmla="*/ 1100083 h 1548524"/>
                <a:gd name="connsiteX21" fmla="*/ 420414 w 833820"/>
                <a:gd name="connsiteY21" fmla="*/ 1548524 h 1548524"/>
                <a:gd name="connsiteX22" fmla="*/ 126124 w 833820"/>
                <a:gd name="connsiteY22" fmla="*/ 1538014 h 1548524"/>
                <a:gd name="connsiteX23" fmla="*/ 126124 w 833820"/>
                <a:gd name="connsiteY23" fmla="*/ 1404883 h 1548524"/>
                <a:gd name="connsiteX24" fmla="*/ 0 w 833820"/>
                <a:gd name="connsiteY24" fmla="*/ 1404883 h 1548524"/>
                <a:gd name="connsiteX25" fmla="*/ 14014 w 833820"/>
                <a:gd name="connsiteY25" fmla="*/ 1355835 h 154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3820" h="1548524">
                  <a:moveTo>
                    <a:pt x="14014" y="1355835"/>
                  </a:moveTo>
                  <a:lnTo>
                    <a:pt x="185683" y="1334814"/>
                  </a:lnTo>
                  <a:lnTo>
                    <a:pt x="308303" y="1250731"/>
                  </a:lnTo>
                  <a:lnTo>
                    <a:pt x="329324" y="1152635"/>
                  </a:lnTo>
                  <a:lnTo>
                    <a:pt x="206703" y="872359"/>
                  </a:lnTo>
                  <a:lnTo>
                    <a:pt x="108607" y="809297"/>
                  </a:lnTo>
                  <a:lnTo>
                    <a:pt x="45545" y="623614"/>
                  </a:lnTo>
                  <a:lnTo>
                    <a:pt x="77076" y="168166"/>
                  </a:lnTo>
                  <a:lnTo>
                    <a:pt x="98096" y="59559"/>
                  </a:lnTo>
                  <a:lnTo>
                    <a:pt x="150648" y="0"/>
                  </a:lnTo>
                  <a:lnTo>
                    <a:pt x="458952" y="287283"/>
                  </a:lnTo>
                  <a:lnTo>
                    <a:pt x="543034" y="441435"/>
                  </a:lnTo>
                  <a:lnTo>
                    <a:pt x="665655" y="819807"/>
                  </a:lnTo>
                  <a:lnTo>
                    <a:pt x="700689" y="819807"/>
                  </a:lnTo>
                  <a:lnTo>
                    <a:pt x="725214" y="735724"/>
                  </a:lnTo>
                  <a:lnTo>
                    <a:pt x="725214" y="735724"/>
                  </a:lnTo>
                  <a:lnTo>
                    <a:pt x="774262" y="816304"/>
                  </a:lnTo>
                  <a:lnTo>
                    <a:pt x="739227" y="858345"/>
                  </a:lnTo>
                  <a:lnTo>
                    <a:pt x="781269" y="917904"/>
                  </a:lnTo>
                  <a:lnTo>
                    <a:pt x="833820" y="1110593"/>
                  </a:lnTo>
                  <a:lnTo>
                    <a:pt x="413407" y="1100083"/>
                  </a:lnTo>
                  <a:lnTo>
                    <a:pt x="420414" y="1548524"/>
                  </a:lnTo>
                  <a:lnTo>
                    <a:pt x="126124" y="1538014"/>
                  </a:lnTo>
                  <a:lnTo>
                    <a:pt x="126124" y="1404883"/>
                  </a:lnTo>
                  <a:lnTo>
                    <a:pt x="0" y="1404883"/>
                  </a:lnTo>
                  <a:lnTo>
                    <a:pt x="14014" y="1355835"/>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Rounded Corners 58">
              <a:extLst>
                <a:ext uri="{FF2B5EF4-FFF2-40B4-BE49-F238E27FC236}">
                  <a16:creationId xmlns:a16="http://schemas.microsoft.com/office/drawing/2014/main" id="{0875E40A-A829-41E7-AFC1-749198899B5F}"/>
                </a:ext>
              </a:extLst>
            </p:cNvPr>
            <p:cNvSpPr/>
            <p:nvPr/>
          </p:nvSpPr>
          <p:spPr>
            <a:xfrm>
              <a:off x="4284773" y="3251428"/>
              <a:ext cx="1245113"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Neue Haas Grotesk Text Pro" panose="020B0504020202020204" pitchFamily="34" charset="77"/>
                </a:rPr>
                <a:t>35,000 new residents</a:t>
              </a:r>
              <a:endParaRPr lang="en-CA" sz="1100" b="1" dirty="0">
                <a:solidFill>
                  <a:schemeClr val="tx1"/>
                </a:solidFill>
                <a:latin typeface="Neue Haas Grotesk Text Pro" panose="020B0504020202020204" pitchFamily="34" charset="77"/>
              </a:endParaRPr>
            </a:p>
          </p:txBody>
        </p:sp>
        <p:sp>
          <p:nvSpPr>
            <p:cNvPr id="41" name="Rectangle: Rounded Corners 58">
              <a:extLst>
                <a:ext uri="{FF2B5EF4-FFF2-40B4-BE49-F238E27FC236}">
                  <a16:creationId xmlns:a16="http://schemas.microsoft.com/office/drawing/2014/main" id="{4048F0C8-0FAC-4BA7-A422-5A9BE6C592BB}"/>
                </a:ext>
              </a:extLst>
            </p:cNvPr>
            <p:cNvSpPr/>
            <p:nvPr/>
          </p:nvSpPr>
          <p:spPr>
            <a:xfrm>
              <a:off x="8976712" y="1992754"/>
              <a:ext cx="1245113"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Neue Haas Grotesk Text Pro" panose="020B0504020202020204" pitchFamily="34" charset="77"/>
                </a:rPr>
                <a:t>15,000 new residents</a:t>
              </a:r>
              <a:endParaRPr lang="en-CA" sz="1100" b="1" dirty="0">
                <a:solidFill>
                  <a:schemeClr val="tx1"/>
                </a:solidFill>
                <a:latin typeface="Neue Haas Grotesk Text Pro" panose="020B0504020202020204" pitchFamily="34" charset="77"/>
              </a:endParaRPr>
            </a:p>
          </p:txBody>
        </p:sp>
        <p:sp>
          <p:nvSpPr>
            <p:cNvPr id="42" name="Rectangle: Rounded Corners 58">
              <a:extLst>
                <a:ext uri="{FF2B5EF4-FFF2-40B4-BE49-F238E27FC236}">
                  <a16:creationId xmlns:a16="http://schemas.microsoft.com/office/drawing/2014/main" id="{3021125C-9C8D-49EC-B636-8D9BE877FB9F}"/>
                </a:ext>
              </a:extLst>
            </p:cNvPr>
            <p:cNvSpPr/>
            <p:nvPr/>
          </p:nvSpPr>
          <p:spPr>
            <a:xfrm>
              <a:off x="8941283" y="1411028"/>
              <a:ext cx="1533152"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i="1" dirty="0">
                  <a:solidFill>
                    <a:schemeClr val="tx1"/>
                  </a:solidFill>
                  <a:latin typeface="Neue Haas Grotesk Text Pro" panose="020B0504020202020204" pitchFamily="34" charset="77"/>
                </a:rPr>
                <a:t>New Neighborhoods</a:t>
              </a:r>
            </a:p>
          </p:txBody>
        </p:sp>
        <p:sp>
          <p:nvSpPr>
            <p:cNvPr id="43" name="Rectangle: Rounded Corners 58">
              <a:extLst>
                <a:ext uri="{FF2B5EF4-FFF2-40B4-BE49-F238E27FC236}">
                  <a16:creationId xmlns:a16="http://schemas.microsoft.com/office/drawing/2014/main" id="{41878A75-7A03-4CE8-8E1D-4C78DAE04801}"/>
                </a:ext>
              </a:extLst>
            </p:cNvPr>
            <p:cNvSpPr/>
            <p:nvPr/>
          </p:nvSpPr>
          <p:spPr>
            <a:xfrm>
              <a:off x="3843463" y="4080874"/>
              <a:ext cx="1245113"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i="1" dirty="0">
                  <a:solidFill>
                    <a:schemeClr val="tx1"/>
                  </a:solidFill>
                  <a:latin typeface="Neue Haas Grotesk Text Pro" panose="020B0504020202020204" pitchFamily="34" charset="77"/>
                </a:rPr>
                <a:t>Infill areas</a:t>
              </a:r>
              <a:endParaRPr lang="en-CA" sz="1050" b="1" i="1" dirty="0">
                <a:solidFill>
                  <a:schemeClr val="tx1"/>
                </a:solidFill>
                <a:latin typeface="Neue Haas Grotesk Text Pro" panose="020B0504020202020204" pitchFamily="34" charset="77"/>
              </a:endParaRPr>
            </a:p>
          </p:txBody>
        </p:sp>
        <p:sp>
          <p:nvSpPr>
            <p:cNvPr id="44" name="Rectangle: Rounded Corners 58">
              <a:extLst>
                <a:ext uri="{FF2B5EF4-FFF2-40B4-BE49-F238E27FC236}">
                  <a16:creationId xmlns:a16="http://schemas.microsoft.com/office/drawing/2014/main" id="{D58B25F4-2AB5-4528-A31C-7FF20FE47E17}"/>
                </a:ext>
              </a:extLst>
            </p:cNvPr>
            <p:cNvSpPr/>
            <p:nvPr/>
          </p:nvSpPr>
          <p:spPr>
            <a:xfrm>
              <a:off x="4616073" y="4162196"/>
              <a:ext cx="1245113"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Neue Haas Grotesk Text Pro" panose="020B0504020202020204" pitchFamily="34" charset="77"/>
                </a:rPr>
                <a:t>10,000 </a:t>
              </a:r>
            </a:p>
            <a:p>
              <a:pPr algn="ctr"/>
              <a:r>
                <a:rPr lang="en-US" sz="900" b="1" dirty="0">
                  <a:solidFill>
                    <a:schemeClr val="tx1"/>
                  </a:solidFill>
                  <a:latin typeface="Neue Haas Grotesk Text Pro" panose="020B0504020202020204" pitchFamily="34" charset="77"/>
                </a:rPr>
                <a:t>new residents</a:t>
              </a:r>
              <a:endParaRPr lang="en-CA" sz="900" b="1" dirty="0">
                <a:solidFill>
                  <a:schemeClr val="tx1"/>
                </a:solidFill>
                <a:latin typeface="Neue Haas Grotesk Text Pro" panose="020B0504020202020204" pitchFamily="34" charset="77"/>
              </a:endParaRPr>
            </a:p>
          </p:txBody>
        </p:sp>
      </p:grpSp>
      <p:sp>
        <p:nvSpPr>
          <p:cNvPr id="45" name="TextBox 44">
            <a:extLst>
              <a:ext uri="{FF2B5EF4-FFF2-40B4-BE49-F238E27FC236}">
                <a16:creationId xmlns:a16="http://schemas.microsoft.com/office/drawing/2014/main" id="{8F19B079-1CC5-4DB9-A1A6-E71FE3FD7662}"/>
              </a:ext>
            </a:extLst>
          </p:cNvPr>
          <p:cNvSpPr txBox="1"/>
          <p:nvPr/>
        </p:nvSpPr>
        <p:spPr>
          <a:xfrm>
            <a:off x="3618188" y="767001"/>
            <a:ext cx="952064" cy="600164"/>
          </a:xfrm>
          <a:prstGeom prst="rect">
            <a:avLst/>
          </a:prstGeom>
          <a:noFill/>
        </p:spPr>
        <p:txBody>
          <a:bodyPr wrap="square" rtlCol="0">
            <a:spAutoFit/>
          </a:bodyPr>
          <a:lstStyle/>
          <a:p>
            <a:pPr algn="ctr">
              <a:lnSpc>
                <a:spcPct val="150000"/>
              </a:lnSpc>
            </a:pPr>
            <a:r>
              <a:rPr lang="en-US" sz="2400" u="sng" dirty="0">
                <a:latin typeface="Arial" panose="020B0604020202020204" pitchFamily="34" charset="0"/>
                <a:ea typeface="Jost* 300 Light" pitchFamily="2" charset="77"/>
                <a:cs typeface="Arial" panose="020B0604020202020204" pitchFamily="34" charset="0"/>
              </a:rPr>
              <a:t>2036</a:t>
            </a:r>
            <a:endParaRPr lang="en-US" sz="2400" dirty="0">
              <a:latin typeface="Arial" panose="020B0604020202020204" pitchFamily="34" charset="0"/>
              <a:ea typeface="Jost* 300 Light" pitchFamily="2" charset="77"/>
              <a:cs typeface="Arial" panose="020B0604020202020204" pitchFamily="34" charset="0"/>
            </a:endParaRPr>
          </a:p>
        </p:txBody>
      </p:sp>
    </p:spTree>
    <p:extLst>
      <p:ext uri="{BB962C8B-B14F-4D97-AF65-F5344CB8AC3E}">
        <p14:creationId xmlns:p14="http://schemas.microsoft.com/office/powerpoint/2010/main" val="2128645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E712670-5702-831C-779C-BF55CD5DF965}"/>
            </a:ext>
          </a:extLst>
        </p:cNvPr>
        <p:cNvGrpSpPr/>
        <p:nvPr/>
      </p:nvGrpSpPr>
      <p:grpSpPr>
        <a:xfrm>
          <a:off x="0" y="0"/>
          <a:ext cx="0" cy="0"/>
          <a:chOff x="0" y="0"/>
          <a:chExt cx="0" cy="0"/>
        </a:xfrm>
      </p:grpSpPr>
      <p:pic>
        <p:nvPicPr>
          <p:cNvPr id="20" name="Graphic 19" descr="Swimming outline">
            <a:extLst>
              <a:ext uri="{FF2B5EF4-FFF2-40B4-BE49-F238E27FC236}">
                <a16:creationId xmlns:a16="http://schemas.microsoft.com/office/drawing/2014/main" id="{01455855-7537-6451-6CF9-B7E1E25C36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grpSp>
        <p:nvGrpSpPr>
          <p:cNvPr id="6" name="Group 5">
            <a:extLst>
              <a:ext uri="{FF2B5EF4-FFF2-40B4-BE49-F238E27FC236}">
                <a16:creationId xmlns:a16="http://schemas.microsoft.com/office/drawing/2014/main" id="{E9FF8B5C-6AC9-FEE2-BF8B-27959B48FE8C}"/>
              </a:ext>
            </a:extLst>
          </p:cNvPr>
          <p:cNvGrpSpPr/>
          <p:nvPr/>
        </p:nvGrpSpPr>
        <p:grpSpPr>
          <a:xfrm>
            <a:off x="3622480" y="764277"/>
            <a:ext cx="8545726" cy="5203442"/>
            <a:chOff x="680719" y="431631"/>
            <a:chExt cx="10353042" cy="6303905"/>
          </a:xfrm>
        </p:grpSpPr>
        <p:pic>
          <p:nvPicPr>
            <p:cNvPr id="23" name="Picture 22" descr="A map of a city&#10;&#10;Description automatically generated">
              <a:extLst>
                <a:ext uri="{FF2B5EF4-FFF2-40B4-BE49-F238E27FC236}">
                  <a16:creationId xmlns:a16="http://schemas.microsoft.com/office/drawing/2014/main" id="{DC688A6B-ED1B-92E4-DFA8-9E4BC15141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85" t="7027" r="9469" b="13038"/>
            <a:stretch/>
          </p:blipFill>
          <p:spPr>
            <a:xfrm>
              <a:off x="680719" y="431631"/>
              <a:ext cx="10353041" cy="6303904"/>
            </a:xfrm>
            <a:prstGeom prst="rect">
              <a:avLst/>
            </a:prstGeom>
          </p:spPr>
        </p:pic>
        <p:sp>
          <p:nvSpPr>
            <p:cNvPr id="25" name="Freeform 24">
              <a:extLst>
                <a:ext uri="{FF2B5EF4-FFF2-40B4-BE49-F238E27FC236}">
                  <a16:creationId xmlns:a16="http://schemas.microsoft.com/office/drawing/2014/main" id="{636D6F4F-480A-EEF6-798D-82CD01919E15}"/>
                </a:ext>
              </a:extLst>
            </p:cNvPr>
            <p:cNvSpPr/>
            <p:nvPr/>
          </p:nvSpPr>
          <p:spPr>
            <a:xfrm>
              <a:off x="3146612" y="3708026"/>
              <a:ext cx="3173506" cy="1583392"/>
            </a:xfrm>
            <a:custGeom>
              <a:avLst/>
              <a:gdLst>
                <a:gd name="connsiteX0" fmla="*/ 3173506 w 3173506"/>
                <a:gd name="connsiteY0" fmla="*/ 1532965 h 1583392"/>
                <a:gd name="connsiteX1" fmla="*/ 3173506 w 3173506"/>
                <a:gd name="connsiteY1" fmla="*/ 1583392 h 1583392"/>
                <a:gd name="connsiteX2" fmla="*/ 2736476 w 3173506"/>
                <a:gd name="connsiteY2" fmla="*/ 1576668 h 1583392"/>
                <a:gd name="connsiteX3" fmla="*/ 2729753 w 3173506"/>
                <a:gd name="connsiteY3" fmla="*/ 1331259 h 1583392"/>
                <a:gd name="connsiteX4" fmla="*/ 2309532 w 3173506"/>
                <a:gd name="connsiteY4" fmla="*/ 1327898 h 1583392"/>
                <a:gd name="connsiteX5" fmla="*/ 2299447 w 3173506"/>
                <a:gd name="connsiteY5" fmla="*/ 995083 h 1583392"/>
                <a:gd name="connsiteX6" fmla="*/ 1058956 w 3173506"/>
                <a:gd name="connsiteY6" fmla="*/ 890868 h 1583392"/>
                <a:gd name="connsiteX7" fmla="*/ 904314 w 3173506"/>
                <a:gd name="connsiteY7" fmla="*/ 843803 h 1583392"/>
                <a:gd name="connsiteX8" fmla="*/ 736226 w 3173506"/>
                <a:gd name="connsiteY8" fmla="*/ 749674 h 1583392"/>
                <a:gd name="connsiteX9" fmla="*/ 595032 w 3173506"/>
                <a:gd name="connsiteY9" fmla="*/ 618565 h 1583392"/>
                <a:gd name="connsiteX10" fmla="*/ 406773 w 3173506"/>
                <a:gd name="connsiteY10" fmla="*/ 457200 h 1583392"/>
                <a:gd name="connsiteX11" fmla="*/ 201706 w 3173506"/>
                <a:gd name="connsiteY11" fmla="*/ 302559 h 1583392"/>
                <a:gd name="connsiteX12" fmla="*/ 0 w 3173506"/>
                <a:gd name="connsiteY12" fmla="*/ 158003 h 1583392"/>
                <a:gd name="connsiteX13" fmla="*/ 514350 w 3173506"/>
                <a:gd name="connsiteY13" fmla="*/ 36980 h 1583392"/>
                <a:gd name="connsiteX14" fmla="*/ 608479 w 3173506"/>
                <a:gd name="connsiteY14" fmla="*/ 117662 h 1583392"/>
                <a:gd name="connsiteX15" fmla="*/ 803462 w 3173506"/>
                <a:gd name="connsiteY15" fmla="*/ 184898 h 1583392"/>
                <a:gd name="connsiteX16" fmla="*/ 1008529 w 3173506"/>
                <a:gd name="connsiteY16" fmla="*/ 154642 h 1583392"/>
                <a:gd name="connsiteX17" fmla="*/ 1095935 w 3173506"/>
                <a:gd name="connsiteY17" fmla="*/ 87406 h 1583392"/>
                <a:gd name="connsiteX18" fmla="*/ 1274109 w 3173506"/>
                <a:gd name="connsiteY18" fmla="*/ 20171 h 1583392"/>
                <a:gd name="connsiteX19" fmla="*/ 1435473 w 3173506"/>
                <a:gd name="connsiteY19" fmla="*/ 0 h 1583392"/>
                <a:gd name="connsiteX20" fmla="*/ 1906120 w 3173506"/>
                <a:gd name="connsiteY20" fmla="*/ 10086 h 1583392"/>
                <a:gd name="connsiteX21" fmla="*/ 2151529 w 3173506"/>
                <a:gd name="connsiteY21" fmla="*/ 33618 h 1583392"/>
                <a:gd name="connsiteX22" fmla="*/ 2370044 w 3173506"/>
                <a:gd name="connsiteY22" fmla="*/ 60512 h 1583392"/>
                <a:gd name="connsiteX23" fmla="*/ 2480982 w 3173506"/>
                <a:gd name="connsiteY23" fmla="*/ 107577 h 1583392"/>
                <a:gd name="connsiteX24" fmla="*/ 2561664 w 3173506"/>
                <a:gd name="connsiteY24" fmla="*/ 316006 h 1583392"/>
                <a:gd name="connsiteX25" fmla="*/ 2581835 w 3173506"/>
                <a:gd name="connsiteY25" fmla="*/ 467286 h 1583392"/>
                <a:gd name="connsiteX26" fmla="*/ 2625538 w 3173506"/>
                <a:gd name="connsiteY26" fmla="*/ 884145 h 1583392"/>
                <a:gd name="connsiteX27" fmla="*/ 2756647 w 3173506"/>
                <a:gd name="connsiteY27" fmla="*/ 981636 h 1583392"/>
                <a:gd name="connsiteX28" fmla="*/ 2870947 w 3173506"/>
                <a:gd name="connsiteY28" fmla="*/ 1381686 h 1583392"/>
                <a:gd name="connsiteX29" fmla="*/ 2944906 w 3173506"/>
                <a:gd name="connsiteY29" fmla="*/ 1495986 h 1583392"/>
                <a:gd name="connsiteX30" fmla="*/ 3173506 w 3173506"/>
                <a:gd name="connsiteY30" fmla="*/ 1532965 h 158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3506" h="1583392">
                  <a:moveTo>
                    <a:pt x="3173506" y="1532965"/>
                  </a:moveTo>
                  <a:lnTo>
                    <a:pt x="3173506" y="1583392"/>
                  </a:lnTo>
                  <a:lnTo>
                    <a:pt x="2736476" y="1576668"/>
                  </a:lnTo>
                  <a:lnTo>
                    <a:pt x="2729753" y="1331259"/>
                  </a:lnTo>
                  <a:lnTo>
                    <a:pt x="2309532" y="1327898"/>
                  </a:lnTo>
                  <a:lnTo>
                    <a:pt x="2299447" y="995083"/>
                  </a:lnTo>
                  <a:lnTo>
                    <a:pt x="1058956" y="890868"/>
                  </a:lnTo>
                  <a:lnTo>
                    <a:pt x="904314" y="843803"/>
                  </a:lnTo>
                  <a:lnTo>
                    <a:pt x="736226" y="749674"/>
                  </a:lnTo>
                  <a:lnTo>
                    <a:pt x="595032" y="618565"/>
                  </a:lnTo>
                  <a:lnTo>
                    <a:pt x="406773" y="457200"/>
                  </a:lnTo>
                  <a:lnTo>
                    <a:pt x="201706" y="302559"/>
                  </a:lnTo>
                  <a:lnTo>
                    <a:pt x="0" y="158003"/>
                  </a:lnTo>
                  <a:lnTo>
                    <a:pt x="514350" y="36980"/>
                  </a:lnTo>
                  <a:lnTo>
                    <a:pt x="608479" y="117662"/>
                  </a:lnTo>
                  <a:lnTo>
                    <a:pt x="803462" y="184898"/>
                  </a:lnTo>
                  <a:lnTo>
                    <a:pt x="1008529" y="154642"/>
                  </a:lnTo>
                  <a:lnTo>
                    <a:pt x="1095935" y="87406"/>
                  </a:lnTo>
                  <a:lnTo>
                    <a:pt x="1274109" y="20171"/>
                  </a:lnTo>
                  <a:lnTo>
                    <a:pt x="1435473" y="0"/>
                  </a:lnTo>
                  <a:lnTo>
                    <a:pt x="1906120" y="10086"/>
                  </a:lnTo>
                  <a:lnTo>
                    <a:pt x="2151529" y="33618"/>
                  </a:lnTo>
                  <a:lnTo>
                    <a:pt x="2370044" y="60512"/>
                  </a:lnTo>
                  <a:lnTo>
                    <a:pt x="2480982" y="107577"/>
                  </a:lnTo>
                  <a:lnTo>
                    <a:pt x="2561664" y="316006"/>
                  </a:lnTo>
                  <a:lnTo>
                    <a:pt x="2581835" y="467286"/>
                  </a:lnTo>
                  <a:lnTo>
                    <a:pt x="2625538" y="884145"/>
                  </a:lnTo>
                  <a:lnTo>
                    <a:pt x="2756647" y="981636"/>
                  </a:lnTo>
                  <a:lnTo>
                    <a:pt x="2870947" y="1381686"/>
                  </a:lnTo>
                  <a:lnTo>
                    <a:pt x="2944906" y="1495986"/>
                  </a:lnTo>
                  <a:lnTo>
                    <a:pt x="3173506" y="1532965"/>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5">
              <a:extLst>
                <a:ext uri="{FF2B5EF4-FFF2-40B4-BE49-F238E27FC236}">
                  <a16:creationId xmlns:a16="http://schemas.microsoft.com/office/drawing/2014/main" id="{88BC642B-1E98-9BAF-A6C3-9EC9A89181D8}"/>
                </a:ext>
              </a:extLst>
            </p:cNvPr>
            <p:cNvSpPr/>
            <p:nvPr/>
          </p:nvSpPr>
          <p:spPr>
            <a:xfrm>
              <a:off x="1711791" y="1512444"/>
              <a:ext cx="4624004" cy="2353171"/>
            </a:xfrm>
            <a:custGeom>
              <a:avLst/>
              <a:gdLst>
                <a:gd name="connsiteX0" fmla="*/ 1945809 w 4624004"/>
                <a:gd name="connsiteY0" fmla="*/ 2231829 h 2353171"/>
                <a:gd name="connsiteX1" fmla="*/ 1434438 w 4624004"/>
                <a:gd name="connsiteY1" fmla="*/ 2353171 h 2353171"/>
                <a:gd name="connsiteX2" fmla="*/ 814727 w 4624004"/>
                <a:gd name="connsiteY2" fmla="*/ 1932807 h 2353171"/>
                <a:gd name="connsiteX3" fmla="*/ 268687 w 4624004"/>
                <a:gd name="connsiteY3" fmla="*/ 1564447 h 2353171"/>
                <a:gd name="connsiteX4" fmla="*/ 0 w 4624004"/>
                <a:gd name="connsiteY4" fmla="*/ 1412769 h 2353171"/>
                <a:gd name="connsiteX5" fmla="*/ 0 w 4624004"/>
                <a:gd name="connsiteY5" fmla="*/ 528705 h 2353171"/>
                <a:gd name="connsiteX6" fmla="*/ 1070412 w 4624004"/>
                <a:gd name="connsiteY6" fmla="*/ 520038 h 2353171"/>
                <a:gd name="connsiteX7" fmla="*/ 2028148 w 4624004"/>
                <a:gd name="connsiteY7" fmla="*/ 585042 h 2353171"/>
                <a:gd name="connsiteX8" fmla="*/ 2054150 w 4624004"/>
                <a:gd name="connsiteY8" fmla="*/ 520038 h 2353171"/>
                <a:gd name="connsiteX9" fmla="*/ 2058484 w 4624004"/>
                <a:gd name="connsiteY9" fmla="*/ 468034 h 2353171"/>
                <a:gd name="connsiteX10" fmla="*/ 2188493 w 4624004"/>
                <a:gd name="connsiteY10" fmla="*/ 468034 h 2353171"/>
                <a:gd name="connsiteX11" fmla="*/ 2188493 w 4624004"/>
                <a:gd name="connsiteY11" fmla="*/ 468034 h 2353171"/>
                <a:gd name="connsiteX12" fmla="*/ 2188493 w 4624004"/>
                <a:gd name="connsiteY12" fmla="*/ 468034 h 2353171"/>
                <a:gd name="connsiteX13" fmla="*/ 2188493 w 4624004"/>
                <a:gd name="connsiteY13" fmla="*/ 468034 h 2353171"/>
                <a:gd name="connsiteX14" fmla="*/ 2188493 w 4624004"/>
                <a:gd name="connsiteY14" fmla="*/ 468034 h 2353171"/>
                <a:gd name="connsiteX15" fmla="*/ 2188493 w 4624004"/>
                <a:gd name="connsiteY15" fmla="*/ 468034 h 2353171"/>
                <a:gd name="connsiteX16" fmla="*/ 2184160 w 4624004"/>
                <a:gd name="connsiteY16" fmla="*/ 424697 h 2353171"/>
                <a:gd name="connsiteX17" fmla="*/ 2327170 w 4624004"/>
                <a:gd name="connsiteY17" fmla="*/ 429031 h 2353171"/>
                <a:gd name="connsiteX18" fmla="*/ 2318503 w 4624004"/>
                <a:gd name="connsiteY18" fmla="*/ 169012 h 2353171"/>
                <a:gd name="connsiteX19" fmla="*/ 2318503 w 4624004"/>
                <a:gd name="connsiteY19" fmla="*/ 169012 h 2353171"/>
                <a:gd name="connsiteX20" fmla="*/ 2344505 w 4624004"/>
                <a:gd name="connsiteY20" fmla="*/ 99674 h 2353171"/>
                <a:gd name="connsiteX21" fmla="*/ 2387841 w 4624004"/>
                <a:gd name="connsiteY21" fmla="*/ 117008 h 2353171"/>
                <a:gd name="connsiteX22" fmla="*/ 2387841 w 4624004"/>
                <a:gd name="connsiteY22" fmla="*/ 169012 h 2353171"/>
                <a:gd name="connsiteX23" fmla="*/ 2461513 w 4624004"/>
                <a:gd name="connsiteY23" fmla="*/ 169012 h 2353171"/>
                <a:gd name="connsiteX24" fmla="*/ 2465847 w 4624004"/>
                <a:gd name="connsiteY24" fmla="*/ 0 h 2353171"/>
                <a:gd name="connsiteX25" fmla="*/ 3271906 w 4624004"/>
                <a:gd name="connsiteY25" fmla="*/ 4333 h 2353171"/>
                <a:gd name="connsiteX26" fmla="*/ 3271906 w 4624004"/>
                <a:gd name="connsiteY26" fmla="*/ 173346 h 2353171"/>
                <a:gd name="connsiteX27" fmla="*/ 3570927 w 4624004"/>
                <a:gd name="connsiteY27" fmla="*/ 173346 h 2353171"/>
                <a:gd name="connsiteX28" fmla="*/ 3579595 w 4624004"/>
                <a:gd name="connsiteY28" fmla="*/ 719385 h 2353171"/>
                <a:gd name="connsiteX29" fmla="*/ 3700937 w 4624004"/>
                <a:gd name="connsiteY29" fmla="*/ 715052 h 2353171"/>
                <a:gd name="connsiteX30" fmla="*/ 3692270 w 4624004"/>
                <a:gd name="connsiteY30" fmla="*/ 957736 h 2353171"/>
                <a:gd name="connsiteX31" fmla="*/ 3921953 w 4624004"/>
                <a:gd name="connsiteY31" fmla="*/ 962070 h 2353171"/>
                <a:gd name="connsiteX32" fmla="*/ 3917619 w 4624004"/>
                <a:gd name="connsiteY32" fmla="*/ 1009740 h 2353171"/>
                <a:gd name="connsiteX33" fmla="*/ 3960956 w 4624004"/>
                <a:gd name="connsiteY33" fmla="*/ 1053076 h 2353171"/>
                <a:gd name="connsiteX34" fmla="*/ 3973957 w 4624004"/>
                <a:gd name="connsiteY34" fmla="*/ 1118081 h 2353171"/>
                <a:gd name="connsiteX35" fmla="*/ 4012960 w 4624004"/>
                <a:gd name="connsiteY35" fmla="*/ 1191753 h 2353171"/>
                <a:gd name="connsiteX36" fmla="*/ 4038962 w 4624004"/>
                <a:gd name="connsiteY36" fmla="*/ 1243757 h 2353171"/>
                <a:gd name="connsiteX37" fmla="*/ 4038962 w 4624004"/>
                <a:gd name="connsiteY37" fmla="*/ 1243757 h 2353171"/>
                <a:gd name="connsiteX38" fmla="*/ 4138636 w 4624004"/>
                <a:gd name="connsiteY38" fmla="*/ 1278426 h 2353171"/>
                <a:gd name="connsiteX39" fmla="*/ 4186306 w 4624004"/>
                <a:gd name="connsiteY39" fmla="*/ 1291427 h 2353171"/>
                <a:gd name="connsiteX40" fmla="*/ 4220975 w 4624004"/>
                <a:gd name="connsiteY40" fmla="*/ 1334764 h 2353171"/>
                <a:gd name="connsiteX41" fmla="*/ 4220975 w 4624004"/>
                <a:gd name="connsiteY41" fmla="*/ 1334764 h 2353171"/>
                <a:gd name="connsiteX42" fmla="*/ 4216641 w 4624004"/>
                <a:gd name="connsiteY42" fmla="*/ 1395435 h 2353171"/>
                <a:gd name="connsiteX43" fmla="*/ 4220975 w 4624004"/>
                <a:gd name="connsiteY43" fmla="*/ 1482108 h 2353171"/>
                <a:gd name="connsiteX44" fmla="*/ 4108300 w 4624004"/>
                <a:gd name="connsiteY44" fmla="*/ 1486441 h 2353171"/>
                <a:gd name="connsiteX45" fmla="*/ 4108300 w 4624004"/>
                <a:gd name="connsiteY45" fmla="*/ 1525444 h 2353171"/>
                <a:gd name="connsiteX46" fmla="*/ 4203640 w 4624004"/>
                <a:gd name="connsiteY46" fmla="*/ 1612117 h 2353171"/>
                <a:gd name="connsiteX47" fmla="*/ 4298981 w 4624004"/>
                <a:gd name="connsiteY47" fmla="*/ 1607783 h 2353171"/>
                <a:gd name="connsiteX48" fmla="*/ 4394321 w 4624004"/>
                <a:gd name="connsiteY48" fmla="*/ 1625118 h 2353171"/>
                <a:gd name="connsiteX49" fmla="*/ 4454992 w 4624004"/>
                <a:gd name="connsiteY49" fmla="*/ 1642453 h 2353171"/>
                <a:gd name="connsiteX50" fmla="*/ 4502662 w 4624004"/>
                <a:gd name="connsiteY50" fmla="*/ 1659787 h 2353171"/>
                <a:gd name="connsiteX51" fmla="*/ 4545999 w 4624004"/>
                <a:gd name="connsiteY51" fmla="*/ 1677122 h 2353171"/>
                <a:gd name="connsiteX52" fmla="*/ 4589335 w 4624004"/>
                <a:gd name="connsiteY52" fmla="*/ 1746460 h 2353171"/>
                <a:gd name="connsiteX53" fmla="*/ 4624004 w 4624004"/>
                <a:gd name="connsiteY53" fmla="*/ 1828800 h 2353171"/>
                <a:gd name="connsiteX54" fmla="*/ 4493995 w 4624004"/>
                <a:gd name="connsiteY54" fmla="*/ 1724792 h 2353171"/>
                <a:gd name="connsiteX55" fmla="*/ 4355318 w 4624004"/>
                <a:gd name="connsiteY55" fmla="*/ 1690123 h 2353171"/>
                <a:gd name="connsiteX56" fmla="*/ 4355318 w 4624004"/>
                <a:gd name="connsiteY56" fmla="*/ 1690123 h 2353171"/>
                <a:gd name="connsiteX57" fmla="*/ 4108300 w 4624004"/>
                <a:gd name="connsiteY57" fmla="*/ 1685789 h 2353171"/>
                <a:gd name="connsiteX58" fmla="*/ 3965290 w 4624004"/>
                <a:gd name="connsiteY58" fmla="*/ 1642453 h 2353171"/>
                <a:gd name="connsiteX59" fmla="*/ 3778943 w 4624004"/>
                <a:gd name="connsiteY59" fmla="*/ 1434438 h 2353171"/>
                <a:gd name="connsiteX60" fmla="*/ 3700937 w 4624004"/>
                <a:gd name="connsiteY60" fmla="*/ 1300094 h 2353171"/>
                <a:gd name="connsiteX61" fmla="*/ 2751868 w 4624004"/>
                <a:gd name="connsiteY61" fmla="*/ 1256758 h 2353171"/>
                <a:gd name="connsiteX62" fmla="*/ 2743200 w 4624004"/>
                <a:gd name="connsiteY62" fmla="*/ 1360765 h 2353171"/>
                <a:gd name="connsiteX63" fmla="*/ 2504850 w 4624004"/>
                <a:gd name="connsiteY63" fmla="*/ 1369433 h 2353171"/>
                <a:gd name="connsiteX64" fmla="*/ 2448512 w 4624004"/>
                <a:gd name="connsiteY64" fmla="*/ 1464773 h 2353171"/>
                <a:gd name="connsiteX65" fmla="*/ 2270833 w 4624004"/>
                <a:gd name="connsiteY65" fmla="*/ 1560113 h 2353171"/>
                <a:gd name="connsiteX66" fmla="*/ 2162491 w 4624004"/>
                <a:gd name="connsiteY66" fmla="*/ 1568781 h 2353171"/>
                <a:gd name="connsiteX67" fmla="*/ 1993479 w 4624004"/>
                <a:gd name="connsiteY67" fmla="*/ 1659787 h 2353171"/>
                <a:gd name="connsiteX68" fmla="*/ 1928474 w 4624004"/>
                <a:gd name="connsiteY68" fmla="*/ 1737793 h 2353171"/>
                <a:gd name="connsiteX69" fmla="*/ 1885138 w 4624004"/>
                <a:gd name="connsiteY69" fmla="*/ 1863469 h 2353171"/>
                <a:gd name="connsiteX70" fmla="*/ 1867803 w 4624004"/>
                <a:gd name="connsiteY70" fmla="*/ 1989145 h 2353171"/>
                <a:gd name="connsiteX71" fmla="*/ 1846135 w 4624004"/>
                <a:gd name="connsiteY71" fmla="*/ 2084485 h 2353171"/>
                <a:gd name="connsiteX72" fmla="*/ 1889472 w 4624004"/>
                <a:gd name="connsiteY72" fmla="*/ 2153823 h 2353171"/>
                <a:gd name="connsiteX73" fmla="*/ 1945809 w 4624004"/>
                <a:gd name="connsiteY73" fmla="*/ 2231829 h 23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624004" h="2353171">
                  <a:moveTo>
                    <a:pt x="1945809" y="2231829"/>
                  </a:moveTo>
                  <a:lnTo>
                    <a:pt x="1434438" y="2353171"/>
                  </a:lnTo>
                  <a:lnTo>
                    <a:pt x="814727" y="1932807"/>
                  </a:lnTo>
                  <a:lnTo>
                    <a:pt x="268687" y="1564447"/>
                  </a:lnTo>
                  <a:lnTo>
                    <a:pt x="0" y="1412769"/>
                  </a:lnTo>
                  <a:lnTo>
                    <a:pt x="0" y="528705"/>
                  </a:lnTo>
                  <a:lnTo>
                    <a:pt x="1070412" y="520038"/>
                  </a:lnTo>
                  <a:lnTo>
                    <a:pt x="2028148" y="585042"/>
                  </a:lnTo>
                  <a:lnTo>
                    <a:pt x="2054150" y="520038"/>
                  </a:lnTo>
                  <a:lnTo>
                    <a:pt x="2058484" y="468034"/>
                  </a:lnTo>
                  <a:lnTo>
                    <a:pt x="2188493" y="468034"/>
                  </a:lnTo>
                  <a:lnTo>
                    <a:pt x="2188493" y="468034"/>
                  </a:lnTo>
                  <a:lnTo>
                    <a:pt x="2188493" y="468034"/>
                  </a:lnTo>
                  <a:lnTo>
                    <a:pt x="2188493" y="468034"/>
                  </a:lnTo>
                  <a:lnTo>
                    <a:pt x="2188493" y="468034"/>
                  </a:lnTo>
                  <a:lnTo>
                    <a:pt x="2188493" y="468034"/>
                  </a:lnTo>
                  <a:lnTo>
                    <a:pt x="2184160" y="424697"/>
                  </a:lnTo>
                  <a:lnTo>
                    <a:pt x="2327170" y="429031"/>
                  </a:lnTo>
                  <a:lnTo>
                    <a:pt x="2318503" y="169012"/>
                  </a:lnTo>
                  <a:lnTo>
                    <a:pt x="2318503" y="169012"/>
                  </a:lnTo>
                  <a:lnTo>
                    <a:pt x="2344505" y="99674"/>
                  </a:lnTo>
                  <a:lnTo>
                    <a:pt x="2387841" y="117008"/>
                  </a:lnTo>
                  <a:lnTo>
                    <a:pt x="2387841" y="169012"/>
                  </a:lnTo>
                  <a:lnTo>
                    <a:pt x="2461513" y="169012"/>
                  </a:lnTo>
                  <a:lnTo>
                    <a:pt x="2465847" y="0"/>
                  </a:lnTo>
                  <a:lnTo>
                    <a:pt x="3271906" y="4333"/>
                  </a:lnTo>
                  <a:lnTo>
                    <a:pt x="3271906" y="173346"/>
                  </a:lnTo>
                  <a:lnTo>
                    <a:pt x="3570927" y="173346"/>
                  </a:lnTo>
                  <a:lnTo>
                    <a:pt x="3579595" y="719385"/>
                  </a:lnTo>
                  <a:lnTo>
                    <a:pt x="3700937" y="715052"/>
                  </a:lnTo>
                  <a:lnTo>
                    <a:pt x="3692270" y="957736"/>
                  </a:lnTo>
                  <a:lnTo>
                    <a:pt x="3921953" y="962070"/>
                  </a:lnTo>
                  <a:lnTo>
                    <a:pt x="3917619" y="1009740"/>
                  </a:lnTo>
                  <a:lnTo>
                    <a:pt x="3960956" y="1053076"/>
                  </a:lnTo>
                  <a:lnTo>
                    <a:pt x="3973957" y="1118081"/>
                  </a:lnTo>
                  <a:lnTo>
                    <a:pt x="4012960" y="1191753"/>
                  </a:lnTo>
                  <a:lnTo>
                    <a:pt x="4038962" y="1243757"/>
                  </a:lnTo>
                  <a:lnTo>
                    <a:pt x="4038962" y="1243757"/>
                  </a:lnTo>
                  <a:lnTo>
                    <a:pt x="4138636" y="1278426"/>
                  </a:lnTo>
                  <a:lnTo>
                    <a:pt x="4186306" y="1291427"/>
                  </a:lnTo>
                  <a:lnTo>
                    <a:pt x="4220975" y="1334764"/>
                  </a:lnTo>
                  <a:lnTo>
                    <a:pt x="4220975" y="1334764"/>
                  </a:lnTo>
                  <a:lnTo>
                    <a:pt x="4216641" y="1395435"/>
                  </a:lnTo>
                  <a:lnTo>
                    <a:pt x="4220975" y="1482108"/>
                  </a:lnTo>
                  <a:lnTo>
                    <a:pt x="4108300" y="1486441"/>
                  </a:lnTo>
                  <a:lnTo>
                    <a:pt x="4108300" y="1525444"/>
                  </a:lnTo>
                  <a:lnTo>
                    <a:pt x="4203640" y="1612117"/>
                  </a:lnTo>
                  <a:lnTo>
                    <a:pt x="4298981" y="1607783"/>
                  </a:lnTo>
                  <a:lnTo>
                    <a:pt x="4394321" y="1625118"/>
                  </a:lnTo>
                  <a:lnTo>
                    <a:pt x="4454992" y="1642453"/>
                  </a:lnTo>
                  <a:lnTo>
                    <a:pt x="4502662" y="1659787"/>
                  </a:lnTo>
                  <a:lnTo>
                    <a:pt x="4545999" y="1677122"/>
                  </a:lnTo>
                  <a:lnTo>
                    <a:pt x="4589335" y="1746460"/>
                  </a:lnTo>
                  <a:lnTo>
                    <a:pt x="4624004" y="1828800"/>
                  </a:lnTo>
                  <a:lnTo>
                    <a:pt x="4493995" y="1724792"/>
                  </a:lnTo>
                  <a:lnTo>
                    <a:pt x="4355318" y="1690123"/>
                  </a:lnTo>
                  <a:lnTo>
                    <a:pt x="4355318" y="1690123"/>
                  </a:lnTo>
                  <a:lnTo>
                    <a:pt x="4108300" y="1685789"/>
                  </a:lnTo>
                  <a:lnTo>
                    <a:pt x="3965290" y="1642453"/>
                  </a:lnTo>
                  <a:lnTo>
                    <a:pt x="3778943" y="1434438"/>
                  </a:lnTo>
                  <a:lnTo>
                    <a:pt x="3700937" y="1300094"/>
                  </a:lnTo>
                  <a:lnTo>
                    <a:pt x="2751868" y="1256758"/>
                  </a:lnTo>
                  <a:lnTo>
                    <a:pt x="2743200" y="1360765"/>
                  </a:lnTo>
                  <a:lnTo>
                    <a:pt x="2504850" y="1369433"/>
                  </a:lnTo>
                  <a:lnTo>
                    <a:pt x="2448512" y="1464773"/>
                  </a:lnTo>
                  <a:lnTo>
                    <a:pt x="2270833" y="1560113"/>
                  </a:lnTo>
                  <a:lnTo>
                    <a:pt x="2162491" y="1568781"/>
                  </a:lnTo>
                  <a:lnTo>
                    <a:pt x="1993479" y="1659787"/>
                  </a:lnTo>
                  <a:lnTo>
                    <a:pt x="1928474" y="1737793"/>
                  </a:lnTo>
                  <a:lnTo>
                    <a:pt x="1885138" y="1863469"/>
                  </a:lnTo>
                  <a:lnTo>
                    <a:pt x="1867803" y="1989145"/>
                  </a:lnTo>
                  <a:lnTo>
                    <a:pt x="1846135" y="2084485"/>
                  </a:lnTo>
                  <a:lnTo>
                    <a:pt x="1889472" y="2153823"/>
                  </a:lnTo>
                  <a:lnTo>
                    <a:pt x="1945809" y="2231829"/>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a:extLst>
                <a:ext uri="{FF2B5EF4-FFF2-40B4-BE49-F238E27FC236}">
                  <a16:creationId xmlns:a16="http://schemas.microsoft.com/office/drawing/2014/main" id="{60F500D3-4AB6-6D0B-F4FF-8DF10597F7FF}"/>
                </a:ext>
              </a:extLst>
            </p:cNvPr>
            <p:cNvSpPr/>
            <p:nvPr/>
          </p:nvSpPr>
          <p:spPr>
            <a:xfrm>
              <a:off x="6459621" y="1042737"/>
              <a:ext cx="4112126" cy="3796631"/>
            </a:xfrm>
            <a:custGeom>
              <a:avLst/>
              <a:gdLst>
                <a:gd name="connsiteX0" fmla="*/ 0 w 4112126"/>
                <a:gd name="connsiteY0" fmla="*/ 2310063 h 3796631"/>
                <a:gd name="connsiteX1" fmla="*/ 48126 w 4112126"/>
                <a:gd name="connsiteY1" fmla="*/ 2149642 h 3796631"/>
                <a:gd name="connsiteX2" fmla="*/ 128337 w 4112126"/>
                <a:gd name="connsiteY2" fmla="*/ 2165684 h 3796631"/>
                <a:gd name="connsiteX3" fmla="*/ 181811 w 4112126"/>
                <a:gd name="connsiteY3" fmla="*/ 2133600 h 3796631"/>
                <a:gd name="connsiteX4" fmla="*/ 229937 w 4112126"/>
                <a:gd name="connsiteY4" fmla="*/ 2058737 h 3796631"/>
                <a:gd name="connsiteX5" fmla="*/ 240632 w 4112126"/>
                <a:gd name="connsiteY5" fmla="*/ 1983874 h 3796631"/>
                <a:gd name="connsiteX6" fmla="*/ 240632 w 4112126"/>
                <a:gd name="connsiteY6" fmla="*/ 1983874 h 3796631"/>
                <a:gd name="connsiteX7" fmla="*/ 240632 w 4112126"/>
                <a:gd name="connsiteY7" fmla="*/ 1983874 h 3796631"/>
                <a:gd name="connsiteX8" fmla="*/ 235284 w 4112126"/>
                <a:gd name="connsiteY8" fmla="*/ 1935747 h 3796631"/>
                <a:gd name="connsiteX9" fmla="*/ 379663 w 4112126"/>
                <a:gd name="connsiteY9" fmla="*/ 1951789 h 3796631"/>
                <a:gd name="connsiteX10" fmla="*/ 379663 w 4112126"/>
                <a:gd name="connsiteY10" fmla="*/ 1951789 h 3796631"/>
                <a:gd name="connsiteX11" fmla="*/ 502653 w 4112126"/>
                <a:gd name="connsiteY11" fmla="*/ 1860884 h 3796631"/>
                <a:gd name="connsiteX12" fmla="*/ 235284 w 4112126"/>
                <a:gd name="connsiteY12" fmla="*/ 1844842 h 3796631"/>
                <a:gd name="connsiteX13" fmla="*/ 240632 w 4112126"/>
                <a:gd name="connsiteY13" fmla="*/ 1743242 h 3796631"/>
                <a:gd name="connsiteX14" fmla="*/ 122990 w 4112126"/>
                <a:gd name="connsiteY14" fmla="*/ 1748589 h 3796631"/>
                <a:gd name="connsiteX15" fmla="*/ 128337 w 4112126"/>
                <a:gd name="connsiteY15" fmla="*/ 1609558 h 3796631"/>
                <a:gd name="connsiteX16" fmla="*/ 192505 w 4112126"/>
                <a:gd name="connsiteY16" fmla="*/ 1604210 h 3796631"/>
                <a:gd name="connsiteX17" fmla="*/ 192505 w 4112126"/>
                <a:gd name="connsiteY17" fmla="*/ 1470526 h 3796631"/>
                <a:gd name="connsiteX18" fmla="*/ 122990 w 4112126"/>
                <a:gd name="connsiteY18" fmla="*/ 1465179 h 3796631"/>
                <a:gd name="connsiteX19" fmla="*/ 122990 w 4112126"/>
                <a:gd name="connsiteY19" fmla="*/ 1219200 h 3796631"/>
                <a:gd name="connsiteX20" fmla="*/ 197853 w 4112126"/>
                <a:gd name="connsiteY20" fmla="*/ 1219200 h 3796631"/>
                <a:gd name="connsiteX21" fmla="*/ 208547 w 4112126"/>
                <a:gd name="connsiteY21" fmla="*/ 1326147 h 3796631"/>
                <a:gd name="connsiteX22" fmla="*/ 422442 w 4112126"/>
                <a:gd name="connsiteY22" fmla="*/ 1320800 h 3796631"/>
                <a:gd name="connsiteX23" fmla="*/ 422442 w 4112126"/>
                <a:gd name="connsiteY23" fmla="*/ 1459831 h 3796631"/>
                <a:gd name="connsiteX24" fmla="*/ 582863 w 4112126"/>
                <a:gd name="connsiteY24" fmla="*/ 1524000 h 3796631"/>
                <a:gd name="connsiteX25" fmla="*/ 716547 w 4112126"/>
                <a:gd name="connsiteY25" fmla="*/ 1454484 h 3796631"/>
                <a:gd name="connsiteX26" fmla="*/ 721895 w 4112126"/>
                <a:gd name="connsiteY26" fmla="*/ 1326147 h 3796631"/>
                <a:gd name="connsiteX27" fmla="*/ 743284 w 4112126"/>
                <a:gd name="connsiteY27" fmla="*/ 1261979 h 3796631"/>
                <a:gd name="connsiteX28" fmla="*/ 743284 w 4112126"/>
                <a:gd name="connsiteY28" fmla="*/ 1261979 h 3796631"/>
                <a:gd name="connsiteX29" fmla="*/ 796758 w 4112126"/>
                <a:gd name="connsiteY29" fmla="*/ 1176421 h 3796631"/>
                <a:gd name="connsiteX30" fmla="*/ 791411 w 4112126"/>
                <a:gd name="connsiteY30" fmla="*/ 1112252 h 3796631"/>
                <a:gd name="connsiteX31" fmla="*/ 850232 w 4112126"/>
                <a:gd name="connsiteY31" fmla="*/ 1064126 h 3796631"/>
                <a:gd name="connsiteX32" fmla="*/ 909053 w 4112126"/>
                <a:gd name="connsiteY32" fmla="*/ 1074821 h 3796631"/>
                <a:gd name="connsiteX33" fmla="*/ 909053 w 4112126"/>
                <a:gd name="connsiteY33" fmla="*/ 1074821 h 3796631"/>
                <a:gd name="connsiteX34" fmla="*/ 1074821 w 4112126"/>
                <a:gd name="connsiteY34" fmla="*/ 887663 h 3796631"/>
                <a:gd name="connsiteX35" fmla="*/ 1229895 w 4112126"/>
                <a:gd name="connsiteY35" fmla="*/ 887663 h 3796631"/>
                <a:gd name="connsiteX36" fmla="*/ 1229895 w 4112126"/>
                <a:gd name="connsiteY36" fmla="*/ 620295 h 3796631"/>
                <a:gd name="connsiteX37" fmla="*/ 1630947 w 4112126"/>
                <a:gd name="connsiteY37" fmla="*/ 620295 h 3796631"/>
                <a:gd name="connsiteX38" fmla="*/ 1636295 w 4112126"/>
                <a:gd name="connsiteY38" fmla="*/ 395705 h 3796631"/>
                <a:gd name="connsiteX39" fmla="*/ 1786021 w 4112126"/>
                <a:gd name="connsiteY39" fmla="*/ 390358 h 3796631"/>
                <a:gd name="connsiteX40" fmla="*/ 1791368 w 4112126"/>
                <a:gd name="connsiteY40" fmla="*/ 53474 h 3796631"/>
                <a:gd name="connsiteX41" fmla="*/ 1764632 w 4112126"/>
                <a:gd name="connsiteY41" fmla="*/ 0 h 3796631"/>
                <a:gd name="connsiteX42" fmla="*/ 1855537 w 4112126"/>
                <a:gd name="connsiteY42" fmla="*/ 21389 h 3796631"/>
                <a:gd name="connsiteX43" fmla="*/ 1967832 w 4112126"/>
                <a:gd name="connsiteY43" fmla="*/ 80210 h 3796631"/>
                <a:gd name="connsiteX44" fmla="*/ 2058737 w 4112126"/>
                <a:gd name="connsiteY44" fmla="*/ 203200 h 3796631"/>
                <a:gd name="connsiteX45" fmla="*/ 2096168 w 4112126"/>
                <a:gd name="connsiteY45" fmla="*/ 251326 h 3796631"/>
                <a:gd name="connsiteX46" fmla="*/ 2208463 w 4112126"/>
                <a:gd name="connsiteY46" fmla="*/ 336884 h 3796631"/>
                <a:gd name="connsiteX47" fmla="*/ 2299368 w 4112126"/>
                <a:gd name="connsiteY47" fmla="*/ 363621 h 3796631"/>
                <a:gd name="connsiteX48" fmla="*/ 2304716 w 4112126"/>
                <a:gd name="connsiteY48" fmla="*/ 721895 h 3796631"/>
                <a:gd name="connsiteX49" fmla="*/ 2390274 w 4112126"/>
                <a:gd name="connsiteY49" fmla="*/ 737937 h 3796631"/>
                <a:gd name="connsiteX50" fmla="*/ 2454442 w 4112126"/>
                <a:gd name="connsiteY50" fmla="*/ 796758 h 3796631"/>
                <a:gd name="connsiteX51" fmla="*/ 2486526 w 4112126"/>
                <a:gd name="connsiteY51" fmla="*/ 855579 h 3796631"/>
                <a:gd name="connsiteX52" fmla="*/ 2475832 w 4112126"/>
                <a:gd name="connsiteY52" fmla="*/ 914400 h 3796631"/>
                <a:gd name="connsiteX53" fmla="*/ 2470484 w 4112126"/>
                <a:gd name="connsiteY53" fmla="*/ 967874 h 3796631"/>
                <a:gd name="connsiteX54" fmla="*/ 2379579 w 4112126"/>
                <a:gd name="connsiteY54" fmla="*/ 935789 h 3796631"/>
                <a:gd name="connsiteX55" fmla="*/ 2363537 w 4112126"/>
                <a:gd name="connsiteY55" fmla="*/ 978568 h 3796631"/>
                <a:gd name="connsiteX56" fmla="*/ 2433053 w 4112126"/>
                <a:gd name="connsiteY56" fmla="*/ 1037389 h 3796631"/>
                <a:gd name="connsiteX57" fmla="*/ 2433053 w 4112126"/>
                <a:gd name="connsiteY57" fmla="*/ 1037389 h 3796631"/>
                <a:gd name="connsiteX58" fmla="*/ 2422358 w 4112126"/>
                <a:gd name="connsiteY58" fmla="*/ 1080168 h 3796631"/>
                <a:gd name="connsiteX59" fmla="*/ 2347495 w 4112126"/>
                <a:gd name="connsiteY59" fmla="*/ 1069474 h 3796631"/>
                <a:gd name="connsiteX60" fmla="*/ 2347495 w 4112126"/>
                <a:gd name="connsiteY60" fmla="*/ 1187116 h 3796631"/>
                <a:gd name="connsiteX61" fmla="*/ 2390274 w 4112126"/>
                <a:gd name="connsiteY61" fmla="*/ 1219200 h 3796631"/>
                <a:gd name="connsiteX62" fmla="*/ 2390274 w 4112126"/>
                <a:gd name="connsiteY62" fmla="*/ 1219200 h 3796631"/>
                <a:gd name="connsiteX63" fmla="*/ 2411663 w 4112126"/>
                <a:gd name="connsiteY63" fmla="*/ 1261979 h 3796631"/>
                <a:gd name="connsiteX64" fmla="*/ 2256590 w 4112126"/>
                <a:gd name="connsiteY64" fmla="*/ 1320800 h 3796631"/>
                <a:gd name="connsiteX65" fmla="*/ 2304716 w 4112126"/>
                <a:gd name="connsiteY65" fmla="*/ 1384968 h 3796631"/>
                <a:gd name="connsiteX66" fmla="*/ 2358190 w 4112126"/>
                <a:gd name="connsiteY66" fmla="*/ 1395663 h 3796631"/>
                <a:gd name="connsiteX67" fmla="*/ 2470484 w 4112126"/>
                <a:gd name="connsiteY67" fmla="*/ 1513305 h 3796631"/>
                <a:gd name="connsiteX68" fmla="*/ 2470484 w 4112126"/>
                <a:gd name="connsiteY68" fmla="*/ 1748589 h 3796631"/>
                <a:gd name="connsiteX69" fmla="*/ 1909011 w 4112126"/>
                <a:gd name="connsiteY69" fmla="*/ 1759284 h 3796631"/>
                <a:gd name="connsiteX70" fmla="*/ 1941095 w 4112126"/>
                <a:gd name="connsiteY70" fmla="*/ 2326105 h 3796631"/>
                <a:gd name="connsiteX71" fmla="*/ 3630863 w 4112126"/>
                <a:gd name="connsiteY71" fmla="*/ 2235200 h 3796631"/>
                <a:gd name="connsiteX72" fmla="*/ 3812674 w 4112126"/>
                <a:gd name="connsiteY72" fmla="*/ 2085474 h 3796631"/>
                <a:gd name="connsiteX73" fmla="*/ 3801979 w 4112126"/>
                <a:gd name="connsiteY73" fmla="*/ 1812758 h 3796631"/>
                <a:gd name="connsiteX74" fmla="*/ 4047958 w 4112126"/>
                <a:gd name="connsiteY74" fmla="*/ 1684421 h 3796631"/>
                <a:gd name="connsiteX75" fmla="*/ 4112126 w 4112126"/>
                <a:gd name="connsiteY75" fmla="*/ 1684421 h 3796631"/>
                <a:gd name="connsiteX76" fmla="*/ 4101432 w 4112126"/>
                <a:gd name="connsiteY76" fmla="*/ 2133600 h 3796631"/>
                <a:gd name="connsiteX77" fmla="*/ 3946358 w 4112126"/>
                <a:gd name="connsiteY77" fmla="*/ 2256589 h 3796631"/>
                <a:gd name="connsiteX78" fmla="*/ 3844758 w 4112126"/>
                <a:gd name="connsiteY78" fmla="*/ 2144295 h 3796631"/>
                <a:gd name="connsiteX79" fmla="*/ 3844758 w 4112126"/>
                <a:gd name="connsiteY79" fmla="*/ 2144295 h 3796631"/>
                <a:gd name="connsiteX80" fmla="*/ 3753853 w 4112126"/>
                <a:gd name="connsiteY80" fmla="*/ 2208463 h 3796631"/>
                <a:gd name="connsiteX81" fmla="*/ 3539958 w 4112126"/>
                <a:gd name="connsiteY81" fmla="*/ 2299368 h 3796631"/>
                <a:gd name="connsiteX82" fmla="*/ 3550653 w 4112126"/>
                <a:gd name="connsiteY82" fmla="*/ 2443747 h 3796631"/>
                <a:gd name="connsiteX83" fmla="*/ 3743158 w 4112126"/>
                <a:gd name="connsiteY83" fmla="*/ 2433052 h 3796631"/>
                <a:gd name="connsiteX84" fmla="*/ 3743158 w 4112126"/>
                <a:gd name="connsiteY84" fmla="*/ 2534652 h 3796631"/>
                <a:gd name="connsiteX85" fmla="*/ 3743158 w 4112126"/>
                <a:gd name="connsiteY85" fmla="*/ 2534652 h 3796631"/>
                <a:gd name="connsiteX86" fmla="*/ 3695032 w 4112126"/>
                <a:gd name="connsiteY86" fmla="*/ 2550695 h 3796631"/>
                <a:gd name="connsiteX87" fmla="*/ 3695032 w 4112126"/>
                <a:gd name="connsiteY87" fmla="*/ 2609516 h 3796631"/>
                <a:gd name="connsiteX88" fmla="*/ 3689684 w 4112126"/>
                <a:gd name="connsiteY88" fmla="*/ 2689726 h 3796631"/>
                <a:gd name="connsiteX89" fmla="*/ 3678990 w 4112126"/>
                <a:gd name="connsiteY89" fmla="*/ 2727158 h 3796631"/>
                <a:gd name="connsiteX90" fmla="*/ 3620168 w 4112126"/>
                <a:gd name="connsiteY90" fmla="*/ 2727158 h 3796631"/>
                <a:gd name="connsiteX91" fmla="*/ 3620168 w 4112126"/>
                <a:gd name="connsiteY91" fmla="*/ 2727158 h 3796631"/>
                <a:gd name="connsiteX92" fmla="*/ 3545305 w 4112126"/>
                <a:gd name="connsiteY92" fmla="*/ 2700421 h 3796631"/>
                <a:gd name="connsiteX93" fmla="*/ 3497179 w 4112126"/>
                <a:gd name="connsiteY93" fmla="*/ 2753895 h 3796631"/>
                <a:gd name="connsiteX94" fmla="*/ 3491832 w 4112126"/>
                <a:gd name="connsiteY94" fmla="*/ 2834105 h 3796631"/>
                <a:gd name="connsiteX95" fmla="*/ 3486484 w 4112126"/>
                <a:gd name="connsiteY95" fmla="*/ 2898274 h 3796631"/>
                <a:gd name="connsiteX96" fmla="*/ 3427663 w 4112126"/>
                <a:gd name="connsiteY96" fmla="*/ 3005221 h 3796631"/>
                <a:gd name="connsiteX97" fmla="*/ 3416968 w 4112126"/>
                <a:gd name="connsiteY97" fmla="*/ 3085431 h 3796631"/>
                <a:gd name="connsiteX98" fmla="*/ 3363495 w 4112126"/>
                <a:gd name="connsiteY98" fmla="*/ 3085431 h 3796631"/>
                <a:gd name="connsiteX99" fmla="*/ 3443705 w 4112126"/>
                <a:gd name="connsiteY99" fmla="*/ 3165642 h 3796631"/>
                <a:gd name="connsiteX100" fmla="*/ 3438358 w 4112126"/>
                <a:gd name="connsiteY100" fmla="*/ 3261895 h 3796631"/>
                <a:gd name="connsiteX101" fmla="*/ 3379537 w 4112126"/>
                <a:gd name="connsiteY101" fmla="*/ 3288631 h 3796631"/>
                <a:gd name="connsiteX102" fmla="*/ 3261895 w 4112126"/>
                <a:gd name="connsiteY102" fmla="*/ 3411621 h 3796631"/>
                <a:gd name="connsiteX103" fmla="*/ 3176337 w 4112126"/>
                <a:gd name="connsiteY103" fmla="*/ 3486484 h 3796631"/>
                <a:gd name="connsiteX104" fmla="*/ 2908968 w 4112126"/>
                <a:gd name="connsiteY104" fmla="*/ 3641558 h 3796631"/>
                <a:gd name="connsiteX105" fmla="*/ 2732505 w 4112126"/>
                <a:gd name="connsiteY105" fmla="*/ 3390231 h 3796631"/>
                <a:gd name="connsiteX106" fmla="*/ 2620211 w 4112126"/>
                <a:gd name="connsiteY106" fmla="*/ 3422316 h 3796631"/>
                <a:gd name="connsiteX107" fmla="*/ 2400968 w 4112126"/>
                <a:gd name="connsiteY107" fmla="*/ 3331410 h 3796631"/>
                <a:gd name="connsiteX108" fmla="*/ 2272632 w 4112126"/>
                <a:gd name="connsiteY108" fmla="*/ 3513221 h 3796631"/>
                <a:gd name="connsiteX109" fmla="*/ 2133600 w 4112126"/>
                <a:gd name="connsiteY109" fmla="*/ 3593431 h 3796631"/>
                <a:gd name="connsiteX110" fmla="*/ 2138947 w 4112126"/>
                <a:gd name="connsiteY110" fmla="*/ 3796631 h 3796631"/>
                <a:gd name="connsiteX111" fmla="*/ 1689768 w 4112126"/>
                <a:gd name="connsiteY111" fmla="*/ 3764547 h 3796631"/>
                <a:gd name="connsiteX112" fmla="*/ 1320800 w 4112126"/>
                <a:gd name="connsiteY112" fmla="*/ 3769895 h 3796631"/>
                <a:gd name="connsiteX113" fmla="*/ 1219200 w 4112126"/>
                <a:gd name="connsiteY113" fmla="*/ 3678989 h 3796631"/>
                <a:gd name="connsiteX114" fmla="*/ 1138990 w 4112126"/>
                <a:gd name="connsiteY114" fmla="*/ 3614821 h 3796631"/>
                <a:gd name="connsiteX115" fmla="*/ 1074821 w 4112126"/>
                <a:gd name="connsiteY115" fmla="*/ 3545305 h 3796631"/>
                <a:gd name="connsiteX116" fmla="*/ 1016000 w 4112126"/>
                <a:gd name="connsiteY116" fmla="*/ 3539958 h 3796631"/>
                <a:gd name="connsiteX117" fmla="*/ 925095 w 4112126"/>
                <a:gd name="connsiteY117" fmla="*/ 3395579 h 3796631"/>
                <a:gd name="connsiteX118" fmla="*/ 786063 w 4112126"/>
                <a:gd name="connsiteY118" fmla="*/ 3251200 h 3796631"/>
                <a:gd name="connsiteX119" fmla="*/ 700505 w 4112126"/>
                <a:gd name="connsiteY119" fmla="*/ 3213768 h 3796631"/>
                <a:gd name="connsiteX120" fmla="*/ 577516 w 4112126"/>
                <a:gd name="connsiteY120" fmla="*/ 3101474 h 3796631"/>
                <a:gd name="connsiteX121" fmla="*/ 417095 w 4112126"/>
                <a:gd name="connsiteY121" fmla="*/ 3031958 h 3796631"/>
                <a:gd name="connsiteX122" fmla="*/ 422442 w 4112126"/>
                <a:gd name="connsiteY122" fmla="*/ 2925010 h 3796631"/>
                <a:gd name="connsiteX123" fmla="*/ 331537 w 4112126"/>
                <a:gd name="connsiteY123" fmla="*/ 2860842 h 3796631"/>
                <a:gd name="connsiteX124" fmla="*/ 240632 w 4112126"/>
                <a:gd name="connsiteY124" fmla="*/ 2850147 h 3796631"/>
                <a:gd name="connsiteX125" fmla="*/ 240632 w 4112126"/>
                <a:gd name="connsiteY125" fmla="*/ 2769937 h 3796631"/>
                <a:gd name="connsiteX126" fmla="*/ 144379 w 4112126"/>
                <a:gd name="connsiteY126" fmla="*/ 2684379 h 3796631"/>
                <a:gd name="connsiteX127" fmla="*/ 101600 w 4112126"/>
                <a:gd name="connsiteY127" fmla="*/ 2630905 h 3796631"/>
                <a:gd name="connsiteX128" fmla="*/ 139032 w 4112126"/>
                <a:gd name="connsiteY128" fmla="*/ 2513263 h 3796631"/>
                <a:gd name="connsiteX129" fmla="*/ 128337 w 4112126"/>
                <a:gd name="connsiteY129" fmla="*/ 2454442 h 3796631"/>
                <a:gd name="connsiteX130" fmla="*/ 96253 w 4112126"/>
                <a:gd name="connsiteY130" fmla="*/ 2406316 h 3796631"/>
                <a:gd name="connsiteX131" fmla="*/ 64168 w 4112126"/>
                <a:gd name="connsiteY131" fmla="*/ 2363537 h 3796631"/>
                <a:gd name="connsiteX132" fmla="*/ 0 w 4112126"/>
                <a:gd name="connsiteY132" fmla="*/ 2310063 h 37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4112126" h="3796631">
                  <a:moveTo>
                    <a:pt x="0" y="2310063"/>
                  </a:moveTo>
                  <a:lnTo>
                    <a:pt x="48126" y="2149642"/>
                  </a:lnTo>
                  <a:lnTo>
                    <a:pt x="128337" y="2165684"/>
                  </a:lnTo>
                  <a:lnTo>
                    <a:pt x="181811" y="2133600"/>
                  </a:lnTo>
                  <a:lnTo>
                    <a:pt x="229937" y="2058737"/>
                  </a:lnTo>
                  <a:lnTo>
                    <a:pt x="240632" y="1983874"/>
                  </a:lnTo>
                  <a:lnTo>
                    <a:pt x="240632" y="1983874"/>
                  </a:lnTo>
                  <a:lnTo>
                    <a:pt x="240632" y="1983874"/>
                  </a:lnTo>
                  <a:lnTo>
                    <a:pt x="235284" y="1935747"/>
                  </a:lnTo>
                  <a:lnTo>
                    <a:pt x="379663" y="1951789"/>
                  </a:lnTo>
                  <a:lnTo>
                    <a:pt x="379663" y="1951789"/>
                  </a:lnTo>
                  <a:lnTo>
                    <a:pt x="502653" y="1860884"/>
                  </a:lnTo>
                  <a:lnTo>
                    <a:pt x="235284" y="1844842"/>
                  </a:lnTo>
                  <a:lnTo>
                    <a:pt x="240632" y="1743242"/>
                  </a:lnTo>
                  <a:lnTo>
                    <a:pt x="122990" y="1748589"/>
                  </a:lnTo>
                  <a:lnTo>
                    <a:pt x="128337" y="1609558"/>
                  </a:lnTo>
                  <a:lnTo>
                    <a:pt x="192505" y="1604210"/>
                  </a:lnTo>
                  <a:lnTo>
                    <a:pt x="192505" y="1470526"/>
                  </a:lnTo>
                  <a:lnTo>
                    <a:pt x="122990" y="1465179"/>
                  </a:lnTo>
                  <a:lnTo>
                    <a:pt x="122990" y="1219200"/>
                  </a:lnTo>
                  <a:lnTo>
                    <a:pt x="197853" y="1219200"/>
                  </a:lnTo>
                  <a:lnTo>
                    <a:pt x="208547" y="1326147"/>
                  </a:lnTo>
                  <a:lnTo>
                    <a:pt x="422442" y="1320800"/>
                  </a:lnTo>
                  <a:lnTo>
                    <a:pt x="422442" y="1459831"/>
                  </a:lnTo>
                  <a:lnTo>
                    <a:pt x="582863" y="1524000"/>
                  </a:lnTo>
                  <a:lnTo>
                    <a:pt x="716547" y="1454484"/>
                  </a:lnTo>
                  <a:lnTo>
                    <a:pt x="721895" y="1326147"/>
                  </a:lnTo>
                  <a:lnTo>
                    <a:pt x="743284" y="1261979"/>
                  </a:lnTo>
                  <a:lnTo>
                    <a:pt x="743284" y="1261979"/>
                  </a:lnTo>
                  <a:lnTo>
                    <a:pt x="796758" y="1176421"/>
                  </a:lnTo>
                  <a:lnTo>
                    <a:pt x="791411" y="1112252"/>
                  </a:lnTo>
                  <a:lnTo>
                    <a:pt x="850232" y="1064126"/>
                  </a:lnTo>
                  <a:lnTo>
                    <a:pt x="909053" y="1074821"/>
                  </a:lnTo>
                  <a:lnTo>
                    <a:pt x="909053" y="1074821"/>
                  </a:lnTo>
                  <a:lnTo>
                    <a:pt x="1074821" y="887663"/>
                  </a:lnTo>
                  <a:lnTo>
                    <a:pt x="1229895" y="887663"/>
                  </a:lnTo>
                  <a:lnTo>
                    <a:pt x="1229895" y="620295"/>
                  </a:lnTo>
                  <a:lnTo>
                    <a:pt x="1630947" y="620295"/>
                  </a:lnTo>
                  <a:lnTo>
                    <a:pt x="1636295" y="395705"/>
                  </a:lnTo>
                  <a:lnTo>
                    <a:pt x="1786021" y="390358"/>
                  </a:lnTo>
                  <a:cubicBezTo>
                    <a:pt x="1787803" y="278063"/>
                    <a:pt x="1789586" y="165769"/>
                    <a:pt x="1791368" y="53474"/>
                  </a:cubicBezTo>
                  <a:lnTo>
                    <a:pt x="1764632" y="0"/>
                  </a:lnTo>
                  <a:lnTo>
                    <a:pt x="1855537" y="21389"/>
                  </a:lnTo>
                  <a:lnTo>
                    <a:pt x="1967832" y="80210"/>
                  </a:lnTo>
                  <a:lnTo>
                    <a:pt x="2058737" y="203200"/>
                  </a:lnTo>
                  <a:lnTo>
                    <a:pt x="2096168" y="251326"/>
                  </a:lnTo>
                  <a:lnTo>
                    <a:pt x="2208463" y="336884"/>
                  </a:lnTo>
                  <a:lnTo>
                    <a:pt x="2299368" y="363621"/>
                  </a:lnTo>
                  <a:cubicBezTo>
                    <a:pt x="2301151" y="483046"/>
                    <a:pt x="2302933" y="602470"/>
                    <a:pt x="2304716" y="721895"/>
                  </a:cubicBezTo>
                  <a:lnTo>
                    <a:pt x="2390274" y="737937"/>
                  </a:lnTo>
                  <a:lnTo>
                    <a:pt x="2454442" y="796758"/>
                  </a:lnTo>
                  <a:lnTo>
                    <a:pt x="2486526" y="855579"/>
                  </a:lnTo>
                  <a:lnTo>
                    <a:pt x="2475832" y="914400"/>
                  </a:lnTo>
                  <a:lnTo>
                    <a:pt x="2470484" y="967874"/>
                  </a:lnTo>
                  <a:lnTo>
                    <a:pt x="2379579" y="935789"/>
                  </a:lnTo>
                  <a:lnTo>
                    <a:pt x="2363537" y="978568"/>
                  </a:lnTo>
                  <a:lnTo>
                    <a:pt x="2433053" y="1037389"/>
                  </a:lnTo>
                  <a:lnTo>
                    <a:pt x="2433053" y="1037389"/>
                  </a:lnTo>
                  <a:lnTo>
                    <a:pt x="2422358" y="1080168"/>
                  </a:lnTo>
                  <a:lnTo>
                    <a:pt x="2347495" y="1069474"/>
                  </a:lnTo>
                  <a:lnTo>
                    <a:pt x="2347495" y="1187116"/>
                  </a:lnTo>
                  <a:lnTo>
                    <a:pt x="2390274" y="1219200"/>
                  </a:lnTo>
                  <a:lnTo>
                    <a:pt x="2390274" y="1219200"/>
                  </a:lnTo>
                  <a:lnTo>
                    <a:pt x="2411663" y="1261979"/>
                  </a:lnTo>
                  <a:lnTo>
                    <a:pt x="2256590" y="1320800"/>
                  </a:lnTo>
                  <a:lnTo>
                    <a:pt x="2304716" y="1384968"/>
                  </a:lnTo>
                  <a:lnTo>
                    <a:pt x="2358190" y="1395663"/>
                  </a:lnTo>
                  <a:lnTo>
                    <a:pt x="2470484" y="1513305"/>
                  </a:lnTo>
                  <a:lnTo>
                    <a:pt x="2470484" y="1748589"/>
                  </a:lnTo>
                  <a:lnTo>
                    <a:pt x="1909011" y="1759284"/>
                  </a:lnTo>
                  <a:lnTo>
                    <a:pt x="1941095" y="2326105"/>
                  </a:lnTo>
                  <a:lnTo>
                    <a:pt x="3630863" y="2235200"/>
                  </a:lnTo>
                  <a:lnTo>
                    <a:pt x="3812674" y="2085474"/>
                  </a:lnTo>
                  <a:lnTo>
                    <a:pt x="3801979" y="1812758"/>
                  </a:lnTo>
                  <a:lnTo>
                    <a:pt x="4047958" y="1684421"/>
                  </a:lnTo>
                  <a:lnTo>
                    <a:pt x="4112126" y="1684421"/>
                  </a:lnTo>
                  <a:lnTo>
                    <a:pt x="4101432" y="2133600"/>
                  </a:lnTo>
                  <a:lnTo>
                    <a:pt x="3946358" y="2256589"/>
                  </a:lnTo>
                  <a:lnTo>
                    <a:pt x="3844758" y="2144295"/>
                  </a:lnTo>
                  <a:lnTo>
                    <a:pt x="3844758" y="2144295"/>
                  </a:lnTo>
                  <a:lnTo>
                    <a:pt x="3753853" y="2208463"/>
                  </a:lnTo>
                  <a:lnTo>
                    <a:pt x="3539958" y="2299368"/>
                  </a:lnTo>
                  <a:lnTo>
                    <a:pt x="3550653" y="2443747"/>
                  </a:lnTo>
                  <a:lnTo>
                    <a:pt x="3743158" y="2433052"/>
                  </a:lnTo>
                  <a:lnTo>
                    <a:pt x="3743158" y="2534652"/>
                  </a:lnTo>
                  <a:lnTo>
                    <a:pt x="3743158" y="2534652"/>
                  </a:lnTo>
                  <a:lnTo>
                    <a:pt x="3695032" y="2550695"/>
                  </a:lnTo>
                  <a:lnTo>
                    <a:pt x="3695032" y="2609516"/>
                  </a:lnTo>
                  <a:lnTo>
                    <a:pt x="3689684" y="2689726"/>
                  </a:lnTo>
                  <a:lnTo>
                    <a:pt x="3678990" y="2727158"/>
                  </a:lnTo>
                  <a:lnTo>
                    <a:pt x="3620168" y="2727158"/>
                  </a:lnTo>
                  <a:lnTo>
                    <a:pt x="3620168" y="2727158"/>
                  </a:lnTo>
                  <a:lnTo>
                    <a:pt x="3545305" y="2700421"/>
                  </a:lnTo>
                  <a:lnTo>
                    <a:pt x="3497179" y="2753895"/>
                  </a:lnTo>
                  <a:lnTo>
                    <a:pt x="3491832" y="2834105"/>
                  </a:lnTo>
                  <a:lnTo>
                    <a:pt x="3486484" y="2898274"/>
                  </a:lnTo>
                  <a:lnTo>
                    <a:pt x="3427663" y="3005221"/>
                  </a:lnTo>
                  <a:lnTo>
                    <a:pt x="3416968" y="3085431"/>
                  </a:lnTo>
                  <a:lnTo>
                    <a:pt x="3363495" y="3085431"/>
                  </a:lnTo>
                  <a:lnTo>
                    <a:pt x="3443705" y="3165642"/>
                  </a:lnTo>
                  <a:lnTo>
                    <a:pt x="3438358" y="3261895"/>
                  </a:lnTo>
                  <a:lnTo>
                    <a:pt x="3379537" y="3288631"/>
                  </a:lnTo>
                  <a:lnTo>
                    <a:pt x="3261895" y="3411621"/>
                  </a:lnTo>
                  <a:lnTo>
                    <a:pt x="3176337" y="3486484"/>
                  </a:lnTo>
                  <a:lnTo>
                    <a:pt x="2908968" y="3641558"/>
                  </a:lnTo>
                  <a:lnTo>
                    <a:pt x="2732505" y="3390231"/>
                  </a:lnTo>
                  <a:lnTo>
                    <a:pt x="2620211" y="3422316"/>
                  </a:lnTo>
                  <a:lnTo>
                    <a:pt x="2400968" y="3331410"/>
                  </a:lnTo>
                  <a:lnTo>
                    <a:pt x="2272632" y="3513221"/>
                  </a:lnTo>
                  <a:lnTo>
                    <a:pt x="2133600" y="3593431"/>
                  </a:lnTo>
                  <a:lnTo>
                    <a:pt x="2138947" y="3796631"/>
                  </a:lnTo>
                  <a:lnTo>
                    <a:pt x="1689768" y="3764547"/>
                  </a:lnTo>
                  <a:lnTo>
                    <a:pt x="1320800" y="3769895"/>
                  </a:lnTo>
                  <a:lnTo>
                    <a:pt x="1219200" y="3678989"/>
                  </a:lnTo>
                  <a:lnTo>
                    <a:pt x="1138990" y="3614821"/>
                  </a:lnTo>
                  <a:lnTo>
                    <a:pt x="1074821" y="3545305"/>
                  </a:lnTo>
                  <a:lnTo>
                    <a:pt x="1016000" y="3539958"/>
                  </a:lnTo>
                  <a:lnTo>
                    <a:pt x="925095" y="3395579"/>
                  </a:lnTo>
                  <a:lnTo>
                    <a:pt x="786063" y="3251200"/>
                  </a:lnTo>
                  <a:lnTo>
                    <a:pt x="700505" y="3213768"/>
                  </a:lnTo>
                  <a:lnTo>
                    <a:pt x="577516" y="3101474"/>
                  </a:lnTo>
                  <a:lnTo>
                    <a:pt x="417095" y="3031958"/>
                  </a:lnTo>
                  <a:lnTo>
                    <a:pt x="422442" y="2925010"/>
                  </a:lnTo>
                  <a:lnTo>
                    <a:pt x="331537" y="2860842"/>
                  </a:lnTo>
                  <a:lnTo>
                    <a:pt x="240632" y="2850147"/>
                  </a:lnTo>
                  <a:lnTo>
                    <a:pt x="240632" y="2769937"/>
                  </a:lnTo>
                  <a:lnTo>
                    <a:pt x="144379" y="2684379"/>
                  </a:lnTo>
                  <a:lnTo>
                    <a:pt x="101600" y="2630905"/>
                  </a:lnTo>
                  <a:lnTo>
                    <a:pt x="139032" y="2513263"/>
                  </a:lnTo>
                  <a:lnTo>
                    <a:pt x="128337" y="2454442"/>
                  </a:lnTo>
                  <a:lnTo>
                    <a:pt x="96253" y="2406316"/>
                  </a:lnTo>
                  <a:lnTo>
                    <a:pt x="64168" y="2363537"/>
                  </a:lnTo>
                  <a:lnTo>
                    <a:pt x="0" y="2310063"/>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27">
              <a:extLst>
                <a:ext uri="{FF2B5EF4-FFF2-40B4-BE49-F238E27FC236}">
                  <a16:creationId xmlns:a16="http://schemas.microsoft.com/office/drawing/2014/main" id="{7926C35B-96FD-9AC7-6B9B-181D2F60F4C0}"/>
                </a:ext>
              </a:extLst>
            </p:cNvPr>
            <p:cNvSpPr/>
            <p:nvPr/>
          </p:nvSpPr>
          <p:spPr>
            <a:xfrm>
              <a:off x="2860602" y="2724691"/>
              <a:ext cx="4312693" cy="2736376"/>
            </a:xfrm>
            <a:custGeom>
              <a:avLst/>
              <a:gdLst>
                <a:gd name="connsiteX0" fmla="*/ 0 w 4312693"/>
                <a:gd name="connsiteY0" fmla="*/ 928047 h 2736376"/>
                <a:gd name="connsiteX1" fmla="*/ 54591 w 4312693"/>
                <a:gd name="connsiteY1" fmla="*/ 873456 h 2736376"/>
                <a:gd name="connsiteX2" fmla="*/ 177421 w 4312693"/>
                <a:gd name="connsiteY2" fmla="*/ 771098 h 2736376"/>
                <a:gd name="connsiteX3" fmla="*/ 252484 w 4312693"/>
                <a:gd name="connsiteY3" fmla="*/ 655092 h 2736376"/>
                <a:gd name="connsiteX4" fmla="*/ 238836 w 4312693"/>
                <a:gd name="connsiteY4" fmla="*/ 580030 h 2736376"/>
                <a:gd name="connsiteX5" fmla="*/ 368490 w 4312693"/>
                <a:gd name="connsiteY5" fmla="*/ 491319 h 2736376"/>
                <a:gd name="connsiteX6" fmla="*/ 464024 w 4312693"/>
                <a:gd name="connsiteY6" fmla="*/ 238836 h 2736376"/>
                <a:gd name="connsiteX7" fmla="*/ 525439 w 4312693"/>
                <a:gd name="connsiteY7" fmla="*/ 177421 h 2736376"/>
                <a:gd name="connsiteX8" fmla="*/ 750627 w 4312693"/>
                <a:gd name="connsiteY8" fmla="*/ 75062 h 2736376"/>
                <a:gd name="connsiteX9" fmla="*/ 975815 w 4312693"/>
                <a:gd name="connsiteY9" fmla="*/ 68239 h 2736376"/>
                <a:gd name="connsiteX10" fmla="*/ 1835624 w 4312693"/>
                <a:gd name="connsiteY10" fmla="*/ 75062 h 2736376"/>
                <a:gd name="connsiteX11" fmla="*/ 2231409 w 4312693"/>
                <a:gd name="connsiteY11" fmla="*/ 81886 h 2736376"/>
                <a:gd name="connsiteX12" fmla="*/ 2388358 w 4312693"/>
                <a:gd name="connsiteY12" fmla="*/ 34119 h 2736376"/>
                <a:gd name="connsiteX13" fmla="*/ 2524836 w 4312693"/>
                <a:gd name="connsiteY13" fmla="*/ 0 h 2736376"/>
                <a:gd name="connsiteX14" fmla="*/ 2688609 w 4312693"/>
                <a:gd name="connsiteY14" fmla="*/ 13647 h 2736376"/>
                <a:gd name="connsiteX15" fmla="*/ 2927445 w 4312693"/>
                <a:gd name="connsiteY15" fmla="*/ 68239 h 2736376"/>
                <a:gd name="connsiteX16" fmla="*/ 3036627 w 4312693"/>
                <a:gd name="connsiteY16" fmla="*/ 102358 h 2736376"/>
                <a:gd name="connsiteX17" fmla="*/ 3111690 w 4312693"/>
                <a:gd name="connsiteY17" fmla="*/ 150125 h 2736376"/>
                <a:gd name="connsiteX18" fmla="*/ 3077570 w 4312693"/>
                <a:gd name="connsiteY18" fmla="*/ 204716 h 2736376"/>
                <a:gd name="connsiteX19" fmla="*/ 3084394 w 4312693"/>
                <a:gd name="connsiteY19" fmla="*/ 286603 h 2736376"/>
                <a:gd name="connsiteX20" fmla="*/ 2988860 w 4312693"/>
                <a:gd name="connsiteY20" fmla="*/ 293427 h 2736376"/>
                <a:gd name="connsiteX21" fmla="*/ 2988860 w 4312693"/>
                <a:gd name="connsiteY21" fmla="*/ 354842 h 2736376"/>
                <a:gd name="connsiteX22" fmla="*/ 3063923 w 4312693"/>
                <a:gd name="connsiteY22" fmla="*/ 416256 h 2736376"/>
                <a:gd name="connsiteX23" fmla="*/ 3193576 w 4312693"/>
                <a:gd name="connsiteY23" fmla="*/ 436728 h 2736376"/>
                <a:gd name="connsiteX24" fmla="*/ 3330054 w 4312693"/>
                <a:gd name="connsiteY24" fmla="*/ 464024 h 2736376"/>
                <a:gd name="connsiteX25" fmla="*/ 3418764 w 4312693"/>
                <a:gd name="connsiteY25" fmla="*/ 504967 h 2736376"/>
                <a:gd name="connsiteX26" fmla="*/ 3480179 w 4312693"/>
                <a:gd name="connsiteY26" fmla="*/ 634621 h 2736376"/>
                <a:gd name="connsiteX27" fmla="*/ 3357349 w 4312693"/>
                <a:gd name="connsiteY27" fmla="*/ 539086 h 2736376"/>
                <a:gd name="connsiteX28" fmla="*/ 3254991 w 4312693"/>
                <a:gd name="connsiteY28" fmla="*/ 518615 h 2736376"/>
                <a:gd name="connsiteX29" fmla="*/ 3173105 w 4312693"/>
                <a:gd name="connsiteY29" fmla="*/ 504967 h 2736376"/>
                <a:gd name="connsiteX30" fmla="*/ 3050275 w 4312693"/>
                <a:gd name="connsiteY30" fmla="*/ 504967 h 2736376"/>
                <a:gd name="connsiteX31" fmla="*/ 2988860 w 4312693"/>
                <a:gd name="connsiteY31" fmla="*/ 504967 h 2736376"/>
                <a:gd name="connsiteX32" fmla="*/ 2838735 w 4312693"/>
                <a:gd name="connsiteY32" fmla="*/ 464024 h 2736376"/>
                <a:gd name="connsiteX33" fmla="*/ 2647666 w 4312693"/>
                <a:gd name="connsiteY33" fmla="*/ 252483 h 2736376"/>
                <a:gd name="connsiteX34" fmla="*/ 2572603 w 4312693"/>
                <a:gd name="connsiteY34" fmla="*/ 116006 h 2736376"/>
                <a:gd name="connsiteX35" fmla="*/ 1617260 w 4312693"/>
                <a:gd name="connsiteY35" fmla="*/ 75062 h 2736376"/>
                <a:gd name="connsiteX36" fmla="*/ 1617260 w 4312693"/>
                <a:gd name="connsiteY36" fmla="*/ 177421 h 2736376"/>
                <a:gd name="connsiteX37" fmla="*/ 1357952 w 4312693"/>
                <a:gd name="connsiteY37" fmla="*/ 184244 h 2736376"/>
                <a:gd name="connsiteX38" fmla="*/ 1323833 w 4312693"/>
                <a:gd name="connsiteY38" fmla="*/ 259307 h 2736376"/>
                <a:gd name="connsiteX39" fmla="*/ 1241946 w 4312693"/>
                <a:gd name="connsiteY39" fmla="*/ 307074 h 2736376"/>
                <a:gd name="connsiteX40" fmla="*/ 1139588 w 4312693"/>
                <a:gd name="connsiteY40" fmla="*/ 375313 h 2736376"/>
                <a:gd name="connsiteX41" fmla="*/ 1030406 w 4312693"/>
                <a:gd name="connsiteY41" fmla="*/ 382137 h 2736376"/>
                <a:gd name="connsiteX42" fmla="*/ 866633 w 4312693"/>
                <a:gd name="connsiteY42" fmla="*/ 484495 h 2736376"/>
                <a:gd name="connsiteX43" fmla="*/ 791570 w 4312693"/>
                <a:gd name="connsiteY43" fmla="*/ 552734 h 2736376"/>
                <a:gd name="connsiteX44" fmla="*/ 730155 w 4312693"/>
                <a:gd name="connsiteY44" fmla="*/ 893928 h 2736376"/>
                <a:gd name="connsiteX45" fmla="*/ 798394 w 4312693"/>
                <a:gd name="connsiteY45" fmla="*/ 1037230 h 2736376"/>
                <a:gd name="connsiteX46" fmla="*/ 887105 w 4312693"/>
                <a:gd name="connsiteY46" fmla="*/ 1105468 h 2736376"/>
                <a:gd name="connsiteX47" fmla="*/ 1098645 w 4312693"/>
                <a:gd name="connsiteY47" fmla="*/ 1187355 h 2736376"/>
                <a:gd name="connsiteX48" fmla="*/ 1303361 w 4312693"/>
                <a:gd name="connsiteY48" fmla="*/ 1173707 h 2736376"/>
                <a:gd name="connsiteX49" fmla="*/ 1419367 w 4312693"/>
                <a:gd name="connsiteY49" fmla="*/ 1084997 h 2736376"/>
                <a:gd name="connsiteX50" fmla="*/ 1617260 w 4312693"/>
                <a:gd name="connsiteY50" fmla="*/ 1016758 h 2736376"/>
                <a:gd name="connsiteX51" fmla="*/ 1821976 w 4312693"/>
                <a:gd name="connsiteY51" fmla="*/ 1003110 h 2736376"/>
                <a:gd name="connsiteX52" fmla="*/ 2306472 w 4312693"/>
                <a:gd name="connsiteY52" fmla="*/ 1023582 h 2736376"/>
                <a:gd name="connsiteX53" fmla="*/ 2654490 w 4312693"/>
                <a:gd name="connsiteY53" fmla="*/ 1064525 h 2736376"/>
                <a:gd name="connsiteX54" fmla="*/ 2784143 w 4312693"/>
                <a:gd name="connsiteY54" fmla="*/ 1112292 h 2736376"/>
                <a:gd name="connsiteX55" fmla="*/ 2866030 w 4312693"/>
                <a:gd name="connsiteY55" fmla="*/ 1282889 h 2736376"/>
                <a:gd name="connsiteX56" fmla="*/ 2893326 w 4312693"/>
                <a:gd name="connsiteY56" fmla="*/ 1467134 h 2736376"/>
                <a:gd name="connsiteX57" fmla="*/ 2927445 w 4312693"/>
                <a:gd name="connsiteY57" fmla="*/ 1883391 h 2736376"/>
                <a:gd name="connsiteX58" fmla="*/ 3070746 w 4312693"/>
                <a:gd name="connsiteY58" fmla="*/ 1999397 h 2736376"/>
                <a:gd name="connsiteX59" fmla="*/ 3166281 w 4312693"/>
                <a:gd name="connsiteY59" fmla="*/ 2354239 h 2736376"/>
                <a:gd name="connsiteX60" fmla="*/ 3234520 w 4312693"/>
                <a:gd name="connsiteY60" fmla="*/ 2490716 h 2736376"/>
                <a:gd name="connsiteX61" fmla="*/ 3480179 w 4312693"/>
                <a:gd name="connsiteY61" fmla="*/ 2538483 h 2736376"/>
                <a:gd name="connsiteX62" fmla="*/ 3643952 w 4312693"/>
                <a:gd name="connsiteY62" fmla="*/ 2511188 h 2736376"/>
                <a:gd name="connsiteX63" fmla="*/ 3773606 w 4312693"/>
                <a:gd name="connsiteY63" fmla="*/ 2429301 h 2736376"/>
                <a:gd name="connsiteX64" fmla="*/ 3794078 w 4312693"/>
                <a:gd name="connsiteY64" fmla="*/ 2326943 h 2736376"/>
                <a:gd name="connsiteX65" fmla="*/ 3671248 w 4312693"/>
                <a:gd name="connsiteY65" fmla="*/ 2060812 h 2736376"/>
                <a:gd name="connsiteX66" fmla="*/ 3575714 w 4312693"/>
                <a:gd name="connsiteY66" fmla="*/ 1999397 h 2736376"/>
                <a:gd name="connsiteX67" fmla="*/ 3514299 w 4312693"/>
                <a:gd name="connsiteY67" fmla="*/ 1815152 h 2736376"/>
                <a:gd name="connsiteX68" fmla="*/ 3541594 w 4312693"/>
                <a:gd name="connsiteY68" fmla="*/ 1330656 h 2736376"/>
                <a:gd name="connsiteX69" fmla="*/ 3562066 w 4312693"/>
                <a:gd name="connsiteY69" fmla="*/ 1235122 h 2736376"/>
                <a:gd name="connsiteX70" fmla="*/ 3616657 w 4312693"/>
                <a:gd name="connsiteY70" fmla="*/ 1194179 h 2736376"/>
                <a:gd name="connsiteX71" fmla="*/ 3930555 w 4312693"/>
                <a:gd name="connsiteY71" fmla="*/ 1467134 h 2736376"/>
                <a:gd name="connsiteX72" fmla="*/ 4012442 w 4312693"/>
                <a:gd name="connsiteY72" fmla="*/ 1610436 h 2736376"/>
                <a:gd name="connsiteX73" fmla="*/ 4135272 w 4312693"/>
                <a:gd name="connsiteY73" fmla="*/ 1999397 h 2736376"/>
                <a:gd name="connsiteX74" fmla="*/ 4135272 w 4312693"/>
                <a:gd name="connsiteY74" fmla="*/ 1999397 h 2736376"/>
                <a:gd name="connsiteX75" fmla="*/ 4223982 w 4312693"/>
                <a:gd name="connsiteY75" fmla="*/ 1917510 h 2736376"/>
                <a:gd name="connsiteX76" fmla="*/ 4223982 w 4312693"/>
                <a:gd name="connsiteY76" fmla="*/ 2006221 h 2736376"/>
                <a:gd name="connsiteX77" fmla="*/ 4223982 w 4312693"/>
                <a:gd name="connsiteY77" fmla="*/ 2006221 h 2736376"/>
                <a:gd name="connsiteX78" fmla="*/ 4251278 w 4312693"/>
                <a:gd name="connsiteY78" fmla="*/ 2101755 h 2736376"/>
                <a:gd name="connsiteX79" fmla="*/ 4258102 w 4312693"/>
                <a:gd name="connsiteY79" fmla="*/ 2169994 h 2736376"/>
                <a:gd name="connsiteX80" fmla="*/ 4312693 w 4312693"/>
                <a:gd name="connsiteY80" fmla="*/ 2299647 h 2736376"/>
                <a:gd name="connsiteX81" fmla="*/ 3889612 w 4312693"/>
                <a:gd name="connsiteY81" fmla="*/ 2292824 h 2736376"/>
                <a:gd name="connsiteX82" fmla="*/ 3903260 w 4312693"/>
                <a:gd name="connsiteY82" fmla="*/ 2736376 h 2736376"/>
                <a:gd name="connsiteX83" fmla="*/ 3603009 w 4312693"/>
                <a:gd name="connsiteY83" fmla="*/ 2722728 h 2736376"/>
                <a:gd name="connsiteX84" fmla="*/ 3596185 w 4312693"/>
                <a:gd name="connsiteY84" fmla="*/ 2586250 h 2736376"/>
                <a:gd name="connsiteX85" fmla="*/ 3029803 w 4312693"/>
                <a:gd name="connsiteY85" fmla="*/ 2586250 h 2736376"/>
                <a:gd name="connsiteX86" fmla="*/ 3029803 w 4312693"/>
                <a:gd name="connsiteY86" fmla="*/ 2347415 h 2736376"/>
                <a:gd name="connsiteX87" fmla="*/ 2599899 w 4312693"/>
                <a:gd name="connsiteY87" fmla="*/ 2326943 h 2736376"/>
                <a:gd name="connsiteX88" fmla="*/ 2599899 w 4312693"/>
                <a:gd name="connsiteY88" fmla="*/ 2013044 h 2736376"/>
                <a:gd name="connsiteX89" fmla="*/ 1330657 w 4312693"/>
                <a:gd name="connsiteY89" fmla="*/ 1890215 h 2736376"/>
                <a:gd name="connsiteX90" fmla="*/ 1207827 w 4312693"/>
                <a:gd name="connsiteY90" fmla="*/ 1849271 h 2736376"/>
                <a:gd name="connsiteX91" fmla="*/ 1091821 w 4312693"/>
                <a:gd name="connsiteY91" fmla="*/ 1801504 h 2736376"/>
                <a:gd name="connsiteX92" fmla="*/ 723332 w 4312693"/>
                <a:gd name="connsiteY92" fmla="*/ 1473958 h 2736376"/>
                <a:gd name="connsiteX93" fmla="*/ 211541 w 4312693"/>
                <a:gd name="connsiteY93" fmla="*/ 1105468 h 2736376"/>
                <a:gd name="connsiteX94" fmla="*/ 0 w 4312693"/>
                <a:gd name="connsiteY94" fmla="*/ 928047 h 273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312693" h="2736376">
                  <a:moveTo>
                    <a:pt x="0" y="928047"/>
                  </a:moveTo>
                  <a:lnTo>
                    <a:pt x="54591" y="873456"/>
                  </a:lnTo>
                  <a:lnTo>
                    <a:pt x="177421" y="771098"/>
                  </a:lnTo>
                  <a:lnTo>
                    <a:pt x="252484" y="655092"/>
                  </a:lnTo>
                  <a:lnTo>
                    <a:pt x="238836" y="580030"/>
                  </a:lnTo>
                  <a:lnTo>
                    <a:pt x="368490" y="491319"/>
                  </a:lnTo>
                  <a:lnTo>
                    <a:pt x="464024" y="238836"/>
                  </a:lnTo>
                  <a:lnTo>
                    <a:pt x="525439" y="177421"/>
                  </a:lnTo>
                  <a:lnTo>
                    <a:pt x="750627" y="75062"/>
                  </a:lnTo>
                  <a:lnTo>
                    <a:pt x="975815" y="68239"/>
                  </a:lnTo>
                  <a:lnTo>
                    <a:pt x="1835624" y="75062"/>
                  </a:lnTo>
                  <a:lnTo>
                    <a:pt x="2231409" y="81886"/>
                  </a:lnTo>
                  <a:lnTo>
                    <a:pt x="2388358" y="34119"/>
                  </a:lnTo>
                  <a:lnTo>
                    <a:pt x="2524836" y="0"/>
                  </a:lnTo>
                  <a:lnTo>
                    <a:pt x="2688609" y="13647"/>
                  </a:lnTo>
                  <a:lnTo>
                    <a:pt x="2927445" y="68239"/>
                  </a:lnTo>
                  <a:lnTo>
                    <a:pt x="3036627" y="102358"/>
                  </a:lnTo>
                  <a:lnTo>
                    <a:pt x="3111690" y="150125"/>
                  </a:lnTo>
                  <a:lnTo>
                    <a:pt x="3077570" y="204716"/>
                  </a:lnTo>
                  <a:lnTo>
                    <a:pt x="3084394" y="286603"/>
                  </a:lnTo>
                  <a:lnTo>
                    <a:pt x="2988860" y="293427"/>
                  </a:lnTo>
                  <a:lnTo>
                    <a:pt x="2988860" y="354842"/>
                  </a:lnTo>
                  <a:lnTo>
                    <a:pt x="3063923" y="416256"/>
                  </a:lnTo>
                  <a:lnTo>
                    <a:pt x="3193576" y="436728"/>
                  </a:lnTo>
                  <a:lnTo>
                    <a:pt x="3330054" y="464024"/>
                  </a:lnTo>
                  <a:lnTo>
                    <a:pt x="3418764" y="504967"/>
                  </a:lnTo>
                  <a:lnTo>
                    <a:pt x="3480179" y="634621"/>
                  </a:lnTo>
                  <a:lnTo>
                    <a:pt x="3357349" y="539086"/>
                  </a:lnTo>
                  <a:lnTo>
                    <a:pt x="3254991" y="518615"/>
                  </a:lnTo>
                  <a:lnTo>
                    <a:pt x="3173105" y="504967"/>
                  </a:lnTo>
                  <a:lnTo>
                    <a:pt x="3050275" y="504967"/>
                  </a:lnTo>
                  <a:lnTo>
                    <a:pt x="2988860" y="504967"/>
                  </a:lnTo>
                  <a:lnTo>
                    <a:pt x="2838735" y="464024"/>
                  </a:lnTo>
                  <a:lnTo>
                    <a:pt x="2647666" y="252483"/>
                  </a:lnTo>
                  <a:lnTo>
                    <a:pt x="2572603" y="116006"/>
                  </a:lnTo>
                  <a:lnTo>
                    <a:pt x="1617260" y="75062"/>
                  </a:lnTo>
                  <a:lnTo>
                    <a:pt x="1617260" y="177421"/>
                  </a:lnTo>
                  <a:lnTo>
                    <a:pt x="1357952" y="184244"/>
                  </a:lnTo>
                  <a:lnTo>
                    <a:pt x="1323833" y="259307"/>
                  </a:lnTo>
                  <a:lnTo>
                    <a:pt x="1241946" y="307074"/>
                  </a:lnTo>
                  <a:lnTo>
                    <a:pt x="1139588" y="375313"/>
                  </a:lnTo>
                  <a:lnTo>
                    <a:pt x="1030406" y="382137"/>
                  </a:lnTo>
                  <a:lnTo>
                    <a:pt x="866633" y="484495"/>
                  </a:lnTo>
                  <a:lnTo>
                    <a:pt x="791570" y="552734"/>
                  </a:lnTo>
                  <a:lnTo>
                    <a:pt x="730155" y="893928"/>
                  </a:lnTo>
                  <a:lnTo>
                    <a:pt x="798394" y="1037230"/>
                  </a:lnTo>
                  <a:lnTo>
                    <a:pt x="887105" y="1105468"/>
                  </a:lnTo>
                  <a:lnTo>
                    <a:pt x="1098645" y="1187355"/>
                  </a:lnTo>
                  <a:lnTo>
                    <a:pt x="1303361" y="1173707"/>
                  </a:lnTo>
                  <a:lnTo>
                    <a:pt x="1419367" y="1084997"/>
                  </a:lnTo>
                  <a:lnTo>
                    <a:pt x="1617260" y="1016758"/>
                  </a:lnTo>
                  <a:lnTo>
                    <a:pt x="1821976" y="1003110"/>
                  </a:lnTo>
                  <a:lnTo>
                    <a:pt x="2306472" y="1023582"/>
                  </a:lnTo>
                  <a:lnTo>
                    <a:pt x="2654490" y="1064525"/>
                  </a:lnTo>
                  <a:lnTo>
                    <a:pt x="2784143" y="1112292"/>
                  </a:lnTo>
                  <a:lnTo>
                    <a:pt x="2866030" y="1282889"/>
                  </a:lnTo>
                  <a:lnTo>
                    <a:pt x="2893326" y="1467134"/>
                  </a:lnTo>
                  <a:lnTo>
                    <a:pt x="2927445" y="1883391"/>
                  </a:lnTo>
                  <a:lnTo>
                    <a:pt x="3070746" y="1999397"/>
                  </a:lnTo>
                  <a:lnTo>
                    <a:pt x="3166281" y="2354239"/>
                  </a:lnTo>
                  <a:lnTo>
                    <a:pt x="3234520" y="2490716"/>
                  </a:lnTo>
                  <a:lnTo>
                    <a:pt x="3480179" y="2538483"/>
                  </a:lnTo>
                  <a:lnTo>
                    <a:pt x="3643952" y="2511188"/>
                  </a:lnTo>
                  <a:lnTo>
                    <a:pt x="3773606" y="2429301"/>
                  </a:lnTo>
                  <a:lnTo>
                    <a:pt x="3794078" y="2326943"/>
                  </a:lnTo>
                  <a:lnTo>
                    <a:pt x="3671248" y="2060812"/>
                  </a:lnTo>
                  <a:lnTo>
                    <a:pt x="3575714" y="1999397"/>
                  </a:lnTo>
                  <a:lnTo>
                    <a:pt x="3514299" y="1815152"/>
                  </a:lnTo>
                  <a:lnTo>
                    <a:pt x="3541594" y="1330656"/>
                  </a:lnTo>
                  <a:lnTo>
                    <a:pt x="3562066" y="1235122"/>
                  </a:lnTo>
                  <a:lnTo>
                    <a:pt x="3616657" y="1194179"/>
                  </a:lnTo>
                  <a:lnTo>
                    <a:pt x="3930555" y="1467134"/>
                  </a:lnTo>
                  <a:lnTo>
                    <a:pt x="4012442" y="1610436"/>
                  </a:lnTo>
                  <a:lnTo>
                    <a:pt x="4135272" y="1999397"/>
                  </a:lnTo>
                  <a:lnTo>
                    <a:pt x="4135272" y="1999397"/>
                  </a:lnTo>
                  <a:lnTo>
                    <a:pt x="4223982" y="1917510"/>
                  </a:lnTo>
                  <a:lnTo>
                    <a:pt x="4223982" y="2006221"/>
                  </a:lnTo>
                  <a:lnTo>
                    <a:pt x="4223982" y="2006221"/>
                  </a:lnTo>
                  <a:lnTo>
                    <a:pt x="4251278" y="2101755"/>
                  </a:lnTo>
                  <a:lnTo>
                    <a:pt x="4258102" y="2169994"/>
                  </a:lnTo>
                  <a:lnTo>
                    <a:pt x="4312693" y="2299647"/>
                  </a:lnTo>
                  <a:lnTo>
                    <a:pt x="3889612" y="2292824"/>
                  </a:lnTo>
                  <a:lnTo>
                    <a:pt x="3903260" y="2736376"/>
                  </a:lnTo>
                  <a:lnTo>
                    <a:pt x="3603009" y="2722728"/>
                  </a:lnTo>
                  <a:lnTo>
                    <a:pt x="3596185" y="2586250"/>
                  </a:lnTo>
                  <a:lnTo>
                    <a:pt x="3029803" y="2586250"/>
                  </a:lnTo>
                  <a:lnTo>
                    <a:pt x="3029803" y="2347415"/>
                  </a:lnTo>
                  <a:lnTo>
                    <a:pt x="2599899" y="2326943"/>
                  </a:lnTo>
                  <a:lnTo>
                    <a:pt x="2599899" y="2013044"/>
                  </a:lnTo>
                  <a:lnTo>
                    <a:pt x="1330657" y="1890215"/>
                  </a:lnTo>
                  <a:lnTo>
                    <a:pt x="1207827" y="1849271"/>
                  </a:lnTo>
                  <a:lnTo>
                    <a:pt x="1091821" y="1801504"/>
                  </a:lnTo>
                  <a:lnTo>
                    <a:pt x="723332" y="1473958"/>
                  </a:lnTo>
                  <a:lnTo>
                    <a:pt x="211541" y="1105468"/>
                  </a:lnTo>
                  <a:lnTo>
                    <a:pt x="0" y="928047"/>
                  </a:lnTo>
                  <a:close/>
                </a:path>
              </a:pathLst>
            </a:custGeom>
            <a:solidFill>
              <a:srgbClr val="C999C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28">
              <a:extLst>
                <a:ext uri="{FF2B5EF4-FFF2-40B4-BE49-F238E27FC236}">
                  <a16:creationId xmlns:a16="http://schemas.microsoft.com/office/drawing/2014/main" id="{DE2FC510-9188-935B-31C8-8B4AC8AA816B}"/>
                </a:ext>
              </a:extLst>
            </p:cNvPr>
            <p:cNvSpPr/>
            <p:nvPr/>
          </p:nvSpPr>
          <p:spPr>
            <a:xfrm>
              <a:off x="6458206" y="2931821"/>
              <a:ext cx="856994" cy="1373650"/>
            </a:xfrm>
            <a:custGeom>
              <a:avLst/>
              <a:gdLst>
                <a:gd name="connsiteX0" fmla="*/ 0 w 856994"/>
                <a:gd name="connsiteY0" fmla="*/ 430547 h 1373650"/>
                <a:gd name="connsiteX1" fmla="*/ 16402 w 856994"/>
                <a:gd name="connsiteY1" fmla="*/ 373140 h 1373650"/>
                <a:gd name="connsiteX2" fmla="*/ 41005 w 856994"/>
                <a:gd name="connsiteY2" fmla="*/ 266529 h 1373650"/>
                <a:gd name="connsiteX3" fmla="*/ 86110 w 856994"/>
                <a:gd name="connsiteY3" fmla="*/ 278830 h 1373650"/>
                <a:gd name="connsiteX4" fmla="*/ 151717 w 856994"/>
                <a:gd name="connsiteY4" fmla="*/ 266529 h 1373650"/>
                <a:gd name="connsiteX5" fmla="*/ 237826 w 856994"/>
                <a:gd name="connsiteY5" fmla="*/ 188620 h 1373650"/>
                <a:gd name="connsiteX6" fmla="*/ 241927 w 856994"/>
                <a:gd name="connsiteY6" fmla="*/ 57406 h 1373650"/>
                <a:gd name="connsiteX7" fmla="*/ 377242 w 856994"/>
                <a:gd name="connsiteY7" fmla="*/ 73808 h 1373650"/>
                <a:gd name="connsiteX8" fmla="*/ 479753 w 856994"/>
                <a:gd name="connsiteY8" fmla="*/ 0 h 1373650"/>
                <a:gd name="connsiteX9" fmla="*/ 664273 w 856994"/>
                <a:gd name="connsiteY9" fmla="*/ 118913 h 1373650"/>
                <a:gd name="connsiteX10" fmla="*/ 738081 w 856994"/>
                <a:gd name="connsiteY10" fmla="*/ 225524 h 1373650"/>
                <a:gd name="connsiteX11" fmla="*/ 811889 w 856994"/>
                <a:gd name="connsiteY11" fmla="*/ 369040 h 1373650"/>
                <a:gd name="connsiteX12" fmla="*/ 856994 w 856994"/>
                <a:gd name="connsiteY12" fmla="*/ 549460 h 1373650"/>
                <a:gd name="connsiteX13" fmla="*/ 836492 w 856994"/>
                <a:gd name="connsiteY13" fmla="*/ 873395 h 1373650"/>
                <a:gd name="connsiteX14" fmla="*/ 799588 w 856994"/>
                <a:gd name="connsiteY14" fmla="*/ 1373650 h 1373650"/>
                <a:gd name="connsiteX15" fmla="*/ 729880 w 856994"/>
                <a:gd name="connsiteY15" fmla="*/ 1344947 h 1373650"/>
                <a:gd name="connsiteX16" fmla="*/ 639670 w 856994"/>
                <a:gd name="connsiteY16" fmla="*/ 1279340 h 1373650"/>
                <a:gd name="connsiteX17" fmla="*/ 598666 w 856994"/>
                <a:gd name="connsiteY17" fmla="*/ 1217833 h 1373650"/>
                <a:gd name="connsiteX18" fmla="*/ 410045 w 856994"/>
                <a:gd name="connsiteY18" fmla="*/ 1135824 h 1373650"/>
                <a:gd name="connsiteX19" fmla="*/ 430547 w 856994"/>
                <a:gd name="connsiteY19" fmla="*/ 1041514 h 1373650"/>
                <a:gd name="connsiteX20" fmla="*/ 328036 w 856994"/>
                <a:gd name="connsiteY20" fmla="*/ 967705 h 1373650"/>
                <a:gd name="connsiteX21" fmla="*/ 241927 w 856994"/>
                <a:gd name="connsiteY21" fmla="*/ 963605 h 1373650"/>
                <a:gd name="connsiteX22" fmla="*/ 237826 w 856994"/>
                <a:gd name="connsiteY22" fmla="*/ 893897 h 1373650"/>
                <a:gd name="connsiteX23" fmla="*/ 159918 w 856994"/>
                <a:gd name="connsiteY23" fmla="*/ 803688 h 1373650"/>
                <a:gd name="connsiteX24" fmla="*/ 110712 w 856994"/>
                <a:gd name="connsiteY24" fmla="*/ 746281 h 1373650"/>
                <a:gd name="connsiteX25" fmla="*/ 139416 w 856994"/>
                <a:gd name="connsiteY25" fmla="*/ 615067 h 1373650"/>
                <a:gd name="connsiteX26" fmla="*/ 82009 w 856994"/>
                <a:gd name="connsiteY26" fmla="*/ 492053 h 1373650"/>
                <a:gd name="connsiteX27" fmla="*/ 0 w 856994"/>
                <a:gd name="connsiteY27" fmla="*/ 430547 h 137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6994" h="1373650">
                  <a:moveTo>
                    <a:pt x="0" y="430547"/>
                  </a:moveTo>
                  <a:lnTo>
                    <a:pt x="16402" y="373140"/>
                  </a:lnTo>
                  <a:lnTo>
                    <a:pt x="41005" y="266529"/>
                  </a:lnTo>
                  <a:lnTo>
                    <a:pt x="86110" y="278830"/>
                  </a:lnTo>
                  <a:lnTo>
                    <a:pt x="151717" y="266529"/>
                  </a:lnTo>
                  <a:lnTo>
                    <a:pt x="237826" y="188620"/>
                  </a:lnTo>
                  <a:lnTo>
                    <a:pt x="241927" y="57406"/>
                  </a:lnTo>
                  <a:lnTo>
                    <a:pt x="377242" y="73808"/>
                  </a:lnTo>
                  <a:lnTo>
                    <a:pt x="479753" y="0"/>
                  </a:lnTo>
                  <a:lnTo>
                    <a:pt x="664273" y="118913"/>
                  </a:lnTo>
                  <a:lnTo>
                    <a:pt x="738081" y="225524"/>
                  </a:lnTo>
                  <a:lnTo>
                    <a:pt x="811889" y="369040"/>
                  </a:lnTo>
                  <a:lnTo>
                    <a:pt x="856994" y="549460"/>
                  </a:lnTo>
                  <a:lnTo>
                    <a:pt x="836492" y="873395"/>
                  </a:lnTo>
                  <a:lnTo>
                    <a:pt x="799588" y="1373650"/>
                  </a:lnTo>
                  <a:lnTo>
                    <a:pt x="729880" y="1344947"/>
                  </a:lnTo>
                  <a:lnTo>
                    <a:pt x="639670" y="1279340"/>
                  </a:lnTo>
                  <a:lnTo>
                    <a:pt x="598666" y="1217833"/>
                  </a:lnTo>
                  <a:lnTo>
                    <a:pt x="410045" y="1135824"/>
                  </a:lnTo>
                  <a:lnTo>
                    <a:pt x="430547" y="1041514"/>
                  </a:lnTo>
                  <a:lnTo>
                    <a:pt x="328036" y="967705"/>
                  </a:lnTo>
                  <a:lnTo>
                    <a:pt x="241927" y="963605"/>
                  </a:lnTo>
                  <a:lnTo>
                    <a:pt x="237826" y="893897"/>
                  </a:lnTo>
                  <a:lnTo>
                    <a:pt x="159918" y="803688"/>
                  </a:lnTo>
                  <a:lnTo>
                    <a:pt x="110712" y="746281"/>
                  </a:lnTo>
                  <a:lnTo>
                    <a:pt x="139416" y="615067"/>
                  </a:lnTo>
                  <a:lnTo>
                    <a:pt x="82009" y="492053"/>
                  </a:lnTo>
                  <a:lnTo>
                    <a:pt x="0" y="430547"/>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29">
              <a:extLst>
                <a:ext uri="{FF2B5EF4-FFF2-40B4-BE49-F238E27FC236}">
                  <a16:creationId xmlns:a16="http://schemas.microsoft.com/office/drawing/2014/main" id="{85435981-2E09-B0C0-A676-E23ECD04443E}"/>
                </a:ext>
              </a:extLst>
            </p:cNvPr>
            <p:cNvSpPr/>
            <p:nvPr/>
          </p:nvSpPr>
          <p:spPr>
            <a:xfrm>
              <a:off x="3566858" y="2771121"/>
              <a:ext cx="3071267" cy="2470974"/>
            </a:xfrm>
            <a:custGeom>
              <a:avLst/>
              <a:gdLst>
                <a:gd name="connsiteX0" fmla="*/ 900440 w 3071267"/>
                <a:gd name="connsiteY0" fmla="*/ 0 h 2470974"/>
                <a:gd name="connsiteX1" fmla="*/ 893460 w 3071267"/>
                <a:gd name="connsiteY1" fmla="*/ 111682 h 2470974"/>
                <a:gd name="connsiteX2" fmla="*/ 656134 w 3071267"/>
                <a:gd name="connsiteY2" fmla="*/ 118662 h 2470974"/>
                <a:gd name="connsiteX3" fmla="*/ 593313 w 3071267"/>
                <a:gd name="connsiteY3" fmla="*/ 216384 h 2470974"/>
                <a:gd name="connsiteX4" fmla="*/ 418809 w 3071267"/>
                <a:gd name="connsiteY4" fmla="*/ 307126 h 2470974"/>
                <a:gd name="connsiteX5" fmla="*/ 307127 w 3071267"/>
                <a:gd name="connsiteY5" fmla="*/ 314106 h 2470974"/>
                <a:gd name="connsiteX6" fmla="*/ 237325 w 3071267"/>
                <a:gd name="connsiteY6" fmla="*/ 355987 h 2470974"/>
                <a:gd name="connsiteX7" fmla="*/ 125643 w 3071267"/>
                <a:gd name="connsiteY7" fmla="*/ 425789 h 2470974"/>
                <a:gd name="connsiteX8" fmla="*/ 69802 w 3071267"/>
                <a:gd name="connsiteY8" fmla="*/ 481630 h 2470974"/>
                <a:gd name="connsiteX9" fmla="*/ 34901 w 3071267"/>
                <a:gd name="connsiteY9" fmla="*/ 607273 h 2470974"/>
                <a:gd name="connsiteX10" fmla="*/ 20940 w 3071267"/>
                <a:gd name="connsiteY10" fmla="*/ 725935 h 2470974"/>
                <a:gd name="connsiteX11" fmla="*/ 0 w 3071267"/>
                <a:gd name="connsiteY11" fmla="*/ 830638 h 2470974"/>
                <a:gd name="connsiteX12" fmla="*/ 83762 w 3071267"/>
                <a:gd name="connsiteY12" fmla="*/ 963261 h 2470974"/>
                <a:gd name="connsiteX13" fmla="*/ 195444 w 3071267"/>
                <a:gd name="connsiteY13" fmla="*/ 1060983 h 2470974"/>
                <a:gd name="connsiteX14" fmla="*/ 404849 w 3071267"/>
                <a:gd name="connsiteY14" fmla="*/ 1123804 h 2470974"/>
                <a:gd name="connsiteX15" fmla="*/ 586333 w 3071267"/>
                <a:gd name="connsiteY15" fmla="*/ 1088903 h 2470974"/>
                <a:gd name="connsiteX16" fmla="*/ 670095 w 3071267"/>
                <a:gd name="connsiteY16" fmla="*/ 1026082 h 2470974"/>
                <a:gd name="connsiteX17" fmla="*/ 851579 w 3071267"/>
                <a:gd name="connsiteY17" fmla="*/ 956281 h 2470974"/>
                <a:gd name="connsiteX18" fmla="*/ 998162 w 3071267"/>
                <a:gd name="connsiteY18" fmla="*/ 935340 h 2470974"/>
                <a:gd name="connsiteX19" fmla="*/ 1493753 w 3071267"/>
                <a:gd name="connsiteY19" fmla="*/ 942320 h 2470974"/>
                <a:gd name="connsiteX20" fmla="*/ 1947463 w 3071267"/>
                <a:gd name="connsiteY20" fmla="*/ 991181 h 2470974"/>
                <a:gd name="connsiteX21" fmla="*/ 2059145 w 3071267"/>
                <a:gd name="connsiteY21" fmla="*/ 1040042 h 2470974"/>
                <a:gd name="connsiteX22" fmla="*/ 2128947 w 3071267"/>
                <a:gd name="connsiteY22" fmla="*/ 1207566 h 2470974"/>
                <a:gd name="connsiteX23" fmla="*/ 2163847 w 3071267"/>
                <a:gd name="connsiteY23" fmla="*/ 1396030 h 2470974"/>
                <a:gd name="connsiteX24" fmla="*/ 2184788 w 3071267"/>
                <a:gd name="connsiteY24" fmla="*/ 1647316 h 2470974"/>
                <a:gd name="connsiteX25" fmla="*/ 2212708 w 3071267"/>
                <a:gd name="connsiteY25" fmla="*/ 1821819 h 2470974"/>
                <a:gd name="connsiteX26" fmla="*/ 2338351 w 3071267"/>
                <a:gd name="connsiteY26" fmla="*/ 1919542 h 2470974"/>
                <a:gd name="connsiteX27" fmla="*/ 2401173 w 3071267"/>
                <a:gd name="connsiteY27" fmla="*/ 2121966 h 2470974"/>
                <a:gd name="connsiteX28" fmla="*/ 2457014 w 3071267"/>
                <a:gd name="connsiteY28" fmla="*/ 2324390 h 2470974"/>
                <a:gd name="connsiteX29" fmla="*/ 2526815 w 3071267"/>
                <a:gd name="connsiteY29" fmla="*/ 2429093 h 2470974"/>
                <a:gd name="connsiteX30" fmla="*/ 2757160 w 3071267"/>
                <a:gd name="connsiteY30" fmla="*/ 2470974 h 2470974"/>
                <a:gd name="connsiteX31" fmla="*/ 2931664 w 3071267"/>
                <a:gd name="connsiteY31" fmla="*/ 2443053 h 2470974"/>
                <a:gd name="connsiteX32" fmla="*/ 3050327 w 3071267"/>
                <a:gd name="connsiteY32" fmla="*/ 2359291 h 2470974"/>
                <a:gd name="connsiteX33" fmla="*/ 3071267 w 3071267"/>
                <a:gd name="connsiteY33" fmla="*/ 2254589 h 2470974"/>
                <a:gd name="connsiteX34" fmla="*/ 2945624 w 3071267"/>
                <a:gd name="connsiteY34" fmla="*/ 1989343 h 2470974"/>
                <a:gd name="connsiteX35" fmla="*/ 2847902 w 3071267"/>
                <a:gd name="connsiteY35" fmla="*/ 1926522 h 2470974"/>
                <a:gd name="connsiteX36" fmla="*/ 2792061 w 3071267"/>
                <a:gd name="connsiteY36" fmla="*/ 1731077 h 2470974"/>
                <a:gd name="connsiteX37" fmla="*/ 2806021 w 3071267"/>
                <a:gd name="connsiteY37" fmla="*/ 1514693 h 2470974"/>
                <a:gd name="connsiteX38" fmla="*/ 2819982 w 3071267"/>
                <a:gd name="connsiteY38" fmla="*/ 1277368 h 2470974"/>
                <a:gd name="connsiteX39" fmla="*/ 2840922 w 3071267"/>
                <a:gd name="connsiteY39" fmla="*/ 1165685 h 2470974"/>
                <a:gd name="connsiteX40" fmla="*/ 2924684 w 3071267"/>
                <a:gd name="connsiteY40" fmla="*/ 1081923 h 2470974"/>
                <a:gd name="connsiteX41" fmla="*/ 2980525 w 3071267"/>
                <a:gd name="connsiteY41" fmla="*/ 970241 h 2470974"/>
                <a:gd name="connsiteX42" fmla="*/ 3036366 w 3071267"/>
                <a:gd name="connsiteY42" fmla="*/ 767816 h 2470974"/>
                <a:gd name="connsiteX43" fmla="*/ 2959585 w 3071267"/>
                <a:gd name="connsiteY43" fmla="*/ 635194 h 2470974"/>
                <a:gd name="connsiteX44" fmla="*/ 2778101 w 3071267"/>
                <a:gd name="connsiteY44" fmla="*/ 579352 h 2470974"/>
                <a:gd name="connsiteX45" fmla="*/ 2617557 w 3071267"/>
                <a:gd name="connsiteY45" fmla="*/ 460690 h 2470974"/>
                <a:gd name="connsiteX46" fmla="*/ 2470974 w 3071267"/>
                <a:gd name="connsiteY46" fmla="*/ 432769 h 2470974"/>
                <a:gd name="connsiteX47" fmla="*/ 2247609 w 3071267"/>
                <a:gd name="connsiteY47" fmla="*/ 432769 h 2470974"/>
                <a:gd name="connsiteX48" fmla="*/ 2108006 w 3071267"/>
                <a:gd name="connsiteY48" fmla="*/ 390888 h 2470974"/>
                <a:gd name="connsiteX49" fmla="*/ 2017264 w 3071267"/>
                <a:gd name="connsiteY49" fmla="*/ 279206 h 2470974"/>
                <a:gd name="connsiteX50" fmla="*/ 1919542 w 3071267"/>
                <a:gd name="connsiteY50" fmla="*/ 174503 h 2470974"/>
                <a:gd name="connsiteX51" fmla="*/ 1842760 w 3071267"/>
                <a:gd name="connsiteY51" fmla="*/ 41881 h 2470974"/>
                <a:gd name="connsiteX52" fmla="*/ 1535634 w 3071267"/>
                <a:gd name="connsiteY52" fmla="*/ 27920 h 2470974"/>
                <a:gd name="connsiteX53" fmla="*/ 1291328 w 3071267"/>
                <a:gd name="connsiteY53" fmla="*/ 27920 h 2470974"/>
                <a:gd name="connsiteX54" fmla="*/ 900440 w 3071267"/>
                <a:gd name="connsiteY54" fmla="*/ 0 h 247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71267" h="2470974">
                  <a:moveTo>
                    <a:pt x="900440" y="0"/>
                  </a:moveTo>
                  <a:lnTo>
                    <a:pt x="893460" y="111682"/>
                  </a:lnTo>
                  <a:lnTo>
                    <a:pt x="656134" y="118662"/>
                  </a:lnTo>
                  <a:lnTo>
                    <a:pt x="593313" y="216384"/>
                  </a:lnTo>
                  <a:lnTo>
                    <a:pt x="418809" y="307126"/>
                  </a:lnTo>
                  <a:lnTo>
                    <a:pt x="307127" y="314106"/>
                  </a:lnTo>
                  <a:lnTo>
                    <a:pt x="237325" y="355987"/>
                  </a:lnTo>
                  <a:lnTo>
                    <a:pt x="125643" y="425789"/>
                  </a:lnTo>
                  <a:lnTo>
                    <a:pt x="69802" y="481630"/>
                  </a:lnTo>
                  <a:lnTo>
                    <a:pt x="34901" y="607273"/>
                  </a:lnTo>
                  <a:lnTo>
                    <a:pt x="20940" y="725935"/>
                  </a:lnTo>
                  <a:lnTo>
                    <a:pt x="0" y="830638"/>
                  </a:lnTo>
                  <a:lnTo>
                    <a:pt x="83762" y="963261"/>
                  </a:lnTo>
                  <a:lnTo>
                    <a:pt x="195444" y="1060983"/>
                  </a:lnTo>
                  <a:lnTo>
                    <a:pt x="404849" y="1123804"/>
                  </a:lnTo>
                  <a:lnTo>
                    <a:pt x="586333" y="1088903"/>
                  </a:lnTo>
                  <a:lnTo>
                    <a:pt x="670095" y="1026082"/>
                  </a:lnTo>
                  <a:lnTo>
                    <a:pt x="851579" y="956281"/>
                  </a:lnTo>
                  <a:lnTo>
                    <a:pt x="998162" y="935340"/>
                  </a:lnTo>
                  <a:lnTo>
                    <a:pt x="1493753" y="942320"/>
                  </a:lnTo>
                  <a:lnTo>
                    <a:pt x="1947463" y="991181"/>
                  </a:lnTo>
                  <a:lnTo>
                    <a:pt x="2059145" y="1040042"/>
                  </a:lnTo>
                  <a:lnTo>
                    <a:pt x="2128947" y="1207566"/>
                  </a:lnTo>
                  <a:lnTo>
                    <a:pt x="2163847" y="1396030"/>
                  </a:lnTo>
                  <a:lnTo>
                    <a:pt x="2184788" y="1647316"/>
                  </a:lnTo>
                  <a:lnTo>
                    <a:pt x="2212708" y="1821819"/>
                  </a:lnTo>
                  <a:lnTo>
                    <a:pt x="2338351" y="1919542"/>
                  </a:lnTo>
                  <a:lnTo>
                    <a:pt x="2401173" y="2121966"/>
                  </a:lnTo>
                  <a:lnTo>
                    <a:pt x="2457014" y="2324390"/>
                  </a:lnTo>
                  <a:lnTo>
                    <a:pt x="2526815" y="2429093"/>
                  </a:lnTo>
                  <a:lnTo>
                    <a:pt x="2757160" y="2470974"/>
                  </a:lnTo>
                  <a:lnTo>
                    <a:pt x="2931664" y="2443053"/>
                  </a:lnTo>
                  <a:lnTo>
                    <a:pt x="3050327" y="2359291"/>
                  </a:lnTo>
                  <a:lnTo>
                    <a:pt x="3071267" y="2254589"/>
                  </a:lnTo>
                  <a:lnTo>
                    <a:pt x="2945624" y="1989343"/>
                  </a:lnTo>
                  <a:lnTo>
                    <a:pt x="2847902" y="1926522"/>
                  </a:lnTo>
                  <a:lnTo>
                    <a:pt x="2792061" y="1731077"/>
                  </a:lnTo>
                  <a:lnTo>
                    <a:pt x="2806021" y="1514693"/>
                  </a:lnTo>
                  <a:lnTo>
                    <a:pt x="2819982" y="1277368"/>
                  </a:lnTo>
                  <a:lnTo>
                    <a:pt x="2840922" y="1165685"/>
                  </a:lnTo>
                  <a:lnTo>
                    <a:pt x="2924684" y="1081923"/>
                  </a:lnTo>
                  <a:lnTo>
                    <a:pt x="2980525" y="970241"/>
                  </a:lnTo>
                  <a:lnTo>
                    <a:pt x="3036366" y="767816"/>
                  </a:lnTo>
                  <a:lnTo>
                    <a:pt x="2959585" y="635194"/>
                  </a:lnTo>
                  <a:lnTo>
                    <a:pt x="2778101" y="579352"/>
                  </a:lnTo>
                  <a:lnTo>
                    <a:pt x="2617557" y="460690"/>
                  </a:lnTo>
                  <a:lnTo>
                    <a:pt x="2470974" y="432769"/>
                  </a:lnTo>
                  <a:lnTo>
                    <a:pt x="2247609" y="432769"/>
                  </a:lnTo>
                  <a:lnTo>
                    <a:pt x="2108006" y="390888"/>
                  </a:lnTo>
                  <a:lnTo>
                    <a:pt x="2017264" y="279206"/>
                  </a:lnTo>
                  <a:lnTo>
                    <a:pt x="1919542" y="174503"/>
                  </a:lnTo>
                  <a:lnTo>
                    <a:pt x="1842760" y="41881"/>
                  </a:lnTo>
                  <a:lnTo>
                    <a:pt x="1535634" y="27920"/>
                  </a:lnTo>
                  <a:lnTo>
                    <a:pt x="1291328" y="27920"/>
                  </a:lnTo>
                  <a:lnTo>
                    <a:pt x="900440" y="0"/>
                  </a:lnTo>
                  <a:close/>
                </a:path>
              </a:pathLst>
            </a:custGeom>
            <a:solidFill>
              <a:srgbClr val="B46286">
                <a:alpha val="5176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30">
              <a:extLst>
                <a:ext uri="{FF2B5EF4-FFF2-40B4-BE49-F238E27FC236}">
                  <a16:creationId xmlns:a16="http://schemas.microsoft.com/office/drawing/2014/main" id="{42156758-6580-E0B8-C1BC-9C3E90A5ADCB}"/>
                </a:ext>
              </a:extLst>
            </p:cNvPr>
            <p:cNvSpPr/>
            <p:nvPr/>
          </p:nvSpPr>
          <p:spPr>
            <a:xfrm>
              <a:off x="8218517" y="505574"/>
              <a:ext cx="2394857" cy="2864151"/>
            </a:xfrm>
            <a:custGeom>
              <a:avLst/>
              <a:gdLst>
                <a:gd name="connsiteX0" fmla="*/ 9676 w 2394857"/>
                <a:gd name="connsiteY0" fmla="*/ 532190 h 2864152"/>
                <a:gd name="connsiteX1" fmla="*/ 120952 w 2394857"/>
                <a:gd name="connsiteY1" fmla="*/ 570895 h 2864152"/>
                <a:gd name="connsiteX2" fmla="*/ 203200 w 2394857"/>
                <a:gd name="connsiteY2" fmla="*/ 619276 h 2864152"/>
                <a:gd name="connsiteX3" fmla="*/ 251581 w 2394857"/>
                <a:gd name="connsiteY3" fmla="*/ 691848 h 2864152"/>
                <a:gd name="connsiteX4" fmla="*/ 324152 w 2394857"/>
                <a:gd name="connsiteY4" fmla="*/ 778933 h 2864152"/>
                <a:gd name="connsiteX5" fmla="*/ 411238 w 2394857"/>
                <a:gd name="connsiteY5" fmla="*/ 841828 h 2864152"/>
                <a:gd name="connsiteX6" fmla="*/ 493486 w 2394857"/>
                <a:gd name="connsiteY6" fmla="*/ 895048 h 2864152"/>
                <a:gd name="connsiteX7" fmla="*/ 493486 w 2394857"/>
                <a:gd name="connsiteY7" fmla="*/ 895048 h 2864152"/>
                <a:gd name="connsiteX8" fmla="*/ 493486 w 2394857"/>
                <a:gd name="connsiteY8" fmla="*/ 895048 h 2864152"/>
                <a:gd name="connsiteX9" fmla="*/ 546705 w 2394857"/>
                <a:gd name="connsiteY9" fmla="*/ 890209 h 2864152"/>
                <a:gd name="connsiteX10" fmla="*/ 532190 w 2394857"/>
                <a:gd name="connsiteY10" fmla="*/ 1272419 h 2864152"/>
                <a:gd name="connsiteX11" fmla="*/ 633790 w 2394857"/>
                <a:gd name="connsiteY11" fmla="*/ 1272419 h 2864152"/>
                <a:gd name="connsiteX12" fmla="*/ 662819 w 2394857"/>
                <a:gd name="connsiteY12" fmla="*/ 1306286 h 2864152"/>
                <a:gd name="connsiteX13" fmla="*/ 716038 w 2394857"/>
                <a:gd name="connsiteY13" fmla="*/ 1374019 h 2864152"/>
                <a:gd name="connsiteX14" fmla="*/ 716038 w 2394857"/>
                <a:gd name="connsiteY14" fmla="*/ 1422400 h 2864152"/>
                <a:gd name="connsiteX15" fmla="*/ 691848 w 2394857"/>
                <a:gd name="connsiteY15" fmla="*/ 1509486 h 2864152"/>
                <a:gd name="connsiteX16" fmla="*/ 609600 w 2394857"/>
                <a:gd name="connsiteY16" fmla="*/ 1470781 h 2864152"/>
                <a:gd name="connsiteX17" fmla="*/ 595086 w 2394857"/>
                <a:gd name="connsiteY17" fmla="*/ 1524000 h 2864152"/>
                <a:gd name="connsiteX18" fmla="*/ 667657 w 2394857"/>
                <a:gd name="connsiteY18" fmla="*/ 1567543 h 2864152"/>
                <a:gd name="connsiteX19" fmla="*/ 653143 w 2394857"/>
                <a:gd name="connsiteY19" fmla="*/ 1606248 h 2864152"/>
                <a:gd name="connsiteX20" fmla="*/ 585409 w 2394857"/>
                <a:gd name="connsiteY20" fmla="*/ 1611086 h 2864152"/>
                <a:gd name="connsiteX21" fmla="*/ 575733 w 2394857"/>
                <a:gd name="connsiteY21" fmla="*/ 1712686 h 2864152"/>
                <a:gd name="connsiteX22" fmla="*/ 628952 w 2394857"/>
                <a:gd name="connsiteY22" fmla="*/ 1751390 h 2864152"/>
                <a:gd name="connsiteX23" fmla="*/ 653143 w 2394857"/>
                <a:gd name="connsiteY23" fmla="*/ 1799771 h 2864152"/>
                <a:gd name="connsiteX24" fmla="*/ 498324 w 2394857"/>
                <a:gd name="connsiteY24" fmla="*/ 1862667 h 2864152"/>
                <a:gd name="connsiteX25" fmla="*/ 537028 w 2394857"/>
                <a:gd name="connsiteY25" fmla="*/ 1925562 h 2864152"/>
                <a:gd name="connsiteX26" fmla="*/ 585409 w 2394857"/>
                <a:gd name="connsiteY26" fmla="*/ 1915886 h 2864152"/>
                <a:gd name="connsiteX27" fmla="*/ 701524 w 2394857"/>
                <a:gd name="connsiteY27" fmla="*/ 2046514 h 2864152"/>
                <a:gd name="connsiteX28" fmla="*/ 706362 w 2394857"/>
                <a:gd name="connsiteY28" fmla="*/ 2283581 h 2864152"/>
                <a:gd name="connsiteX29" fmla="*/ 145143 w 2394857"/>
                <a:gd name="connsiteY29" fmla="*/ 2298095 h 2864152"/>
                <a:gd name="connsiteX30" fmla="*/ 179009 w 2394857"/>
                <a:gd name="connsiteY30" fmla="*/ 2864152 h 2864152"/>
                <a:gd name="connsiteX31" fmla="*/ 1809448 w 2394857"/>
                <a:gd name="connsiteY31" fmla="*/ 2777067 h 2864152"/>
                <a:gd name="connsiteX32" fmla="*/ 1886857 w 2394857"/>
                <a:gd name="connsiteY32" fmla="*/ 2762552 h 2864152"/>
                <a:gd name="connsiteX33" fmla="*/ 1930400 w 2394857"/>
                <a:gd name="connsiteY33" fmla="*/ 2728686 h 2864152"/>
                <a:gd name="connsiteX34" fmla="*/ 1998133 w 2394857"/>
                <a:gd name="connsiteY34" fmla="*/ 2675467 h 2864152"/>
                <a:gd name="connsiteX35" fmla="*/ 2046514 w 2394857"/>
                <a:gd name="connsiteY35" fmla="*/ 2627086 h 2864152"/>
                <a:gd name="connsiteX36" fmla="*/ 2046514 w 2394857"/>
                <a:gd name="connsiteY36" fmla="*/ 2627086 h 2864152"/>
                <a:gd name="connsiteX37" fmla="*/ 2036838 w 2394857"/>
                <a:gd name="connsiteY37" fmla="*/ 2351314 h 2864152"/>
                <a:gd name="connsiteX38" fmla="*/ 2336800 w 2394857"/>
                <a:gd name="connsiteY38" fmla="*/ 2177143 h 2864152"/>
                <a:gd name="connsiteX39" fmla="*/ 2394857 w 2394857"/>
                <a:gd name="connsiteY39" fmla="*/ 2177143 h 2864152"/>
                <a:gd name="connsiteX40" fmla="*/ 2375505 w 2394857"/>
                <a:gd name="connsiteY40" fmla="*/ 1693333 h 2864152"/>
                <a:gd name="connsiteX41" fmla="*/ 2119086 w 2394857"/>
                <a:gd name="connsiteY41" fmla="*/ 1688495 h 2864152"/>
                <a:gd name="connsiteX42" fmla="*/ 2109409 w 2394857"/>
                <a:gd name="connsiteY42" fmla="*/ 1136952 h 2864152"/>
                <a:gd name="connsiteX43" fmla="*/ 2394857 w 2394857"/>
                <a:gd name="connsiteY43" fmla="*/ 1132114 h 2864152"/>
                <a:gd name="connsiteX44" fmla="*/ 2390019 w 2394857"/>
                <a:gd name="connsiteY44" fmla="*/ 9676 h 2864152"/>
                <a:gd name="connsiteX45" fmla="*/ 2012648 w 2394857"/>
                <a:gd name="connsiteY45" fmla="*/ 0 h 2864152"/>
                <a:gd name="connsiteX46" fmla="*/ 1993295 w 2394857"/>
                <a:gd name="connsiteY46" fmla="*/ 96762 h 2864152"/>
                <a:gd name="connsiteX47" fmla="*/ 1949752 w 2394857"/>
                <a:gd name="connsiteY47" fmla="*/ 106438 h 2864152"/>
                <a:gd name="connsiteX48" fmla="*/ 1867505 w 2394857"/>
                <a:gd name="connsiteY48" fmla="*/ 212876 h 2864152"/>
                <a:gd name="connsiteX49" fmla="*/ 1809448 w 2394857"/>
                <a:gd name="connsiteY49" fmla="*/ 232228 h 2864152"/>
                <a:gd name="connsiteX50" fmla="*/ 1746552 w 2394857"/>
                <a:gd name="connsiteY50" fmla="*/ 241905 h 2864152"/>
                <a:gd name="connsiteX51" fmla="*/ 1649790 w 2394857"/>
                <a:gd name="connsiteY51" fmla="*/ 212876 h 2864152"/>
                <a:gd name="connsiteX52" fmla="*/ 1591733 w 2394857"/>
                <a:gd name="connsiteY52" fmla="*/ 232228 h 2864152"/>
                <a:gd name="connsiteX53" fmla="*/ 1567543 w 2394857"/>
                <a:gd name="connsiteY53" fmla="*/ 270933 h 2864152"/>
                <a:gd name="connsiteX54" fmla="*/ 1562705 w 2394857"/>
                <a:gd name="connsiteY54" fmla="*/ 353181 h 2864152"/>
                <a:gd name="connsiteX55" fmla="*/ 1504648 w 2394857"/>
                <a:gd name="connsiteY55" fmla="*/ 377371 h 2864152"/>
                <a:gd name="connsiteX56" fmla="*/ 1504648 w 2394857"/>
                <a:gd name="connsiteY56" fmla="*/ 377371 h 2864152"/>
                <a:gd name="connsiteX57" fmla="*/ 1417562 w 2394857"/>
                <a:gd name="connsiteY57" fmla="*/ 382209 h 2864152"/>
                <a:gd name="connsiteX58" fmla="*/ 1359505 w 2394857"/>
                <a:gd name="connsiteY58" fmla="*/ 401562 h 2864152"/>
                <a:gd name="connsiteX59" fmla="*/ 1262743 w 2394857"/>
                <a:gd name="connsiteY59" fmla="*/ 425752 h 2864152"/>
                <a:gd name="connsiteX60" fmla="*/ 1195009 w 2394857"/>
                <a:gd name="connsiteY60" fmla="*/ 454781 h 2864152"/>
                <a:gd name="connsiteX61" fmla="*/ 1175657 w 2394857"/>
                <a:gd name="connsiteY61" fmla="*/ 498324 h 2864152"/>
                <a:gd name="connsiteX62" fmla="*/ 1112762 w 2394857"/>
                <a:gd name="connsiteY62" fmla="*/ 532190 h 2864152"/>
                <a:gd name="connsiteX63" fmla="*/ 1112762 w 2394857"/>
                <a:gd name="connsiteY63" fmla="*/ 532190 h 2864152"/>
                <a:gd name="connsiteX64" fmla="*/ 1069219 w 2394857"/>
                <a:gd name="connsiteY64" fmla="*/ 546705 h 2864152"/>
                <a:gd name="connsiteX65" fmla="*/ 977295 w 2394857"/>
                <a:gd name="connsiteY65" fmla="*/ 517676 h 2864152"/>
                <a:gd name="connsiteX66" fmla="*/ 909562 w 2394857"/>
                <a:gd name="connsiteY66" fmla="*/ 498324 h 2864152"/>
                <a:gd name="connsiteX67" fmla="*/ 841828 w 2394857"/>
                <a:gd name="connsiteY67" fmla="*/ 508000 h 2864152"/>
                <a:gd name="connsiteX68" fmla="*/ 735390 w 2394857"/>
                <a:gd name="connsiteY68" fmla="*/ 566057 h 2864152"/>
                <a:gd name="connsiteX69" fmla="*/ 696686 w 2394857"/>
                <a:gd name="connsiteY69" fmla="*/ 580571 h 2864152"/>
                <a:gd name="connsiteX70" fmla="*/ 691848 w 2394857"/>
                <a:gd name="connsiteY70" fmla="*/ 29028 h 2864152"/>
                <a:gd name="connsiteX71" fmla="*/ 140305 w 2394857"/>
                <a:gd name="connsiteY71" fmla="*/ 24190 h 2864152"/>
                <a:gd name="connsiteX72" fmla="*/ 145143 w 2394857"/>
                <a:gd name="connsiteY72" fmla="*/ 203200 h 2864152"/>
                <a:gd name="connsiteX73" fmla="*/ 130628 w 2394857"/>
                <a:gd name="connsiteY73" fmla="*/ 222552 h 2864152"/>
                <a:gd name="connsiteX74" fmla="*/ 72571 w 2394857"/>
                <a:gd name="connsiteY74" fmla="*/ 266095 h 2864152"/>
                <a:gd name="connsiteX75" fmla="*/ 0 w 2394857"/>
                <a:gd name="connsiteY75" fmla="*/ 309638 h 2864152"/>
                <a:gd name="connsiteX76" fmla="*/ 9676 w 2394857"/>
                <a:gd name="connsiteY76" fmla="*/ 532190 h 286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394857" h="2864152">
                  <a:moveTo>
                    <a:pt x="9676" y="532190"/>
                  </a:moveTo>
                  <a:lnTo>
                    <a:pt x="120952" y="570895"/>
                  </a:lnTo>
                  <a:lnTo>
                    <a:pt x="203200" y="619276"/>
                  </a:lnTo>
                  <a:lnTo>
                    <a:pt x="251581" y="691848"/>
                  </a:lnTo>
                  <a:lnTo>
                    <a:pt x="324152" y="778933"/>
                  </a:lnTo>
                  <a:lnTo>
                    <a:pt x="411238" y="841828"/>
                  </a:lnTo>
                  <a:lnTo>
                    <a:pt x="493486" y="895048"/>
                  </a:lnTo>
                  <a:lnTo>
                    <a:pt x="493486" y="895048"/>
                  </a:lnTo>
                  <a:lnTo>
                    <a:pt x="493486" y="895048"/>
                  </a:lnTo>
                  <a:lnTo>
                    <a:pt x="546705" y="890209"/>
                  </a:lnTo>
                  <a:lnTo>
                    <a:pt x="532190" y="1272419"/>
                  </a:lnTo>
                  <a:lnTo>
                    <a:pt x="633790" y="1272419"/>
                  </a:lnTo>
                  <a:lnTo>
                    <a:pt x="662819" y="1306286"/>
                  </a:lnTo>
                  <a:lnTo>
                    <a:pt x="716038" y="1374019"/>
                  </a:lnTo>
                  <a:lnTo>
                    <a:pt x="716038" y="1422400"/>
                  </a:lnTo>
                  <a:lnTo>
                    <a:pt x="691848" y="1509486"/>
                  </a:lnTo>
                  <a:lnTo>
                    <a:pt x="609600" y="1470781"/>
                  </a:lnTo>
                  <a:lnTo>
                    <a:pt x="595086" y="1524000"/>
                  </a:lnTo>
                  <a:lnTo>
                    <a:pt x="667657" y="1567543"/>
                  </a:lnTo>
                  <a:lnTo>
                    <a:pt x="653143" y="1606248"/>
                  </a:lnTo>
                  <a:lnTo>
                    <a:pt x="585409" y="1611086"/>
                  </a:lnTo>
                  <a:lnTo>
                    <a:pt x="575733" y="1712686"/>
                  </a:lnTo>
                  <a:lnTo>
                    <a:pt x="628952" y="1751390"/>
                  </a:lnTo>
                  <a:lnTo>
                    <a:pt x="653143" y="1799771"/>
                  </a:lnTo>
                  <a:lnTo>
                    <a:pt x="498324" y="1862667"/>
                  </a:lnTo>
                  <a:lnTo>
                    <a:pt x="537028" y="1925562"/>
                  </a:lnTo>
                  <a:lnTo>
                    <a:pt x="585409" y="1915886"/>
                  </a:lnTo>
                  <a:lnTo>
                    <a:pt x="701524" y="2046514"/>
                  </a:lnTo>
                  <a:cubicBezTo>
                    <a:pt x="703137" y="2125536"/>
                    <a:pt x="704749" y="2204559"/>
                    <a:pt x="706362" y="2283581"/>
                  </a:cubicBezTo>
                  <a:lnTo>
                    <a:pt x="145143" y="2298095"/>
                  </a:lnTo>
                  <a:lnTo>
                    <a:pt x="179009" y="2864152"/>
                  </a:lnTo>
                  <a:lnTo>
                    <a:pt x="1809448" y="2777067"/>
                  </a:lnTo>
                  <a:lnTo>
                    <a:pt x="1886857" y="2762552"/>
                  </a:lnTo>
                  <a:lnTo>
                    <a:pt x="1930400" y="2728686"/>
                  </a:lnTo>
                  <a:lnTo>
                    <a:pt x="1998133" y="2675467"/>
                  </a:lnTo>
                  <a:lnTo>
                    <a:pt x="2046514" y="2627086"/>
                  </a:lnTo>
                  <a:lnTo>
                    <a:pt x="2046514" y="2627086"/>
                  </a:lnTo>
                  <a:lnTo>
                    <a:pt x="2036838" y="2351314"/>
                  </a:lnTo>
                  <a:lnTo>
                    <a:pt x="2336800" y="2177143"/>
                  </a:lnTo>
                  <a:lnTo>
                    <a:pt x="2394857" y="2177143"/>
                  </a:lnTo>
                  <a:lnTo>
                    <a:pt x="2375505" y="1693333"/>
                  </a:lnTo>
                  <a:lnTo>
                    <a:pt x="2119086" y="1688495"/>
                  </a:lnTo>
                  <a:lnTo>
                    <a:pt x="2109409" y="1136952"/>
                  </a:lnTo>
                  <a:lnTo>
                    <a:pt x="2394857" y="1132114"/>
                  </a:lnTo>
                  <a:cubicBezTo>
                    <a:pt x="2393244" y="757968"/>
                    <a:pt x="2391632" y="383822"/>
                    <a:pt x="2390019" y="9676"/>
                  </a:cubicBezTo>
                  <a:lnTo>
                    <a:pt x="2012648" y="0"/>
                  </a:lnTo>
                  <a:lnTo>
                    <a:pt x="1993295" y="96762"/>
                  </a:lnTo>
                  <a:lnTo>
                    <a:pt x="1949752" y="106438"/>
                  </a:lnTo>
                  <a:lnTo>
                    <a:pt x="1867505" y="212876"/>
                  </a:lnTo>
                  <a:lnTo>
                    <a:pt x="1809448" y="232228"/>
                  </a:lnTo>
                  <a:lnTo>
                    <a:pt x="1746552" y="241905"/>
                  </a:lnTo>
                  <a:lnTo>
                    <a:pt x="1649790" y="212876"/>
                  </a:lnTo>
                  <a:lnTo>
                    <a:pt x="1591733" y="232228"/>
                  </a:lnTo>
                  <a:lnTo>
                    <a:pt x="1567543" y="270933"/>
                  </a:lnTo>
                  <a:lnTo>
                    <a:pt x="1562705" y="353181"/>
                  </a:lnTo>
                  <a:lnTo>
                    <a:pt x="1504648" y="377371"/>
                  </a:lnTo>
                  <a:lnTo>
                    <a:pt x="1504648" y="377371"/>
                  </a:lnTo>
                  <a:lnTo>
                    <a:pt x="1417562" y="382209"/>
                  </a:lnTo>
                  <a:lnTo>
                    <a:pt x="1359505" y="401562"/>
                  </a:lnTo>
                  <a:lnTo>
                    <a:pt x="1262743" y="425752"/>
                  </a:lnTo>
                  <a:lnTo>
                    <a:pt x="1195009" y="454781"/>
                  </a:lnTo>
                  <a:lnTo>
                    <a:pt x="1175657" y="498324"/>
                  </a:lnTo>
                  <a:lnTo>
                    <a:pt x="1112762" y="532190"/>
                  </a:lnTo>
                  <a:lnTo>
                    <a:pt x="1112762" y="532190"/>
                  </a:lnTo>
                  <a:lnTo>
                    <a:pt x="1069219" y="546705"/>
                  </a:lnTo>
                  <a:lnTo>
                    <a:pt x="977295" y="517676"/>
                  </a:lnTo>
                  <a:lnTo>
                    <a:pt x="909562" y="498324"/>
                  </a:lnTo>
                  <a:lnTo>
                    <a:pt x="841828" y="508000"/>
                  </a:lnTo>
                  <a:lnTo>
                    <a:pt x="735390" y="566057"/>
                  </a:lnTo>
                  <a:lnTo>
                    <a:pt x="696686" y="580571"/>
                  </a:lnTo>
                  <a:cubicBezTo>
                    <a:pt x="695073" y="396723"/>
                    <a:pt x="693461" y="212876"/>
                    <a:pt x="691848" y="29028"/>
                  </a:cubicBezTo>
                  <a:lnTo>
                    <a:pt x="140305" y="24190"/>
                  </a:lnTo>
                  <a:lnTo>
                    <a:pt x="145143" y="203200"/>
                  </a:lnTo>
                  <a:lnTo>
                    <a:pt x="130628" y="222552"/>
                  </a:lnTo>
                  <a:lnTo>
                    <a:pt x="72571" y="266095"/>
                  </a:lnTo>
                  <a:lnTo>
                    <a:pt x="0" y="309638"/>
                  </a:lnTo>
                  <a:lnTo>
                    <a:pt x="9676" y="532190"/>
                  </a:lnTo>
                  <a:close/>
                </a:path>
              </a:pathLst>
            </a:custGeom>
            <a:solidFill>
              <a:srgbClr val="B46286">
                <a:alpha val="4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1AB5856A-5C1A-CC4F-DFD3-778C0DEE9984}"/>
                </a:ext>
              </a:extLst>
            </p:cNvPr>
            <p:cNvSpPr/>
            <p:nvPr/>
          </p:nvSpPr>
          <p:spPr>
            <a:xfrm>
              <a:off x="9168793" y="5732639"/>
              <a:ext cx="1864968" cy="1002897"/>
            </a:xfrm>
            <a:prstGeom prst="rect">
              <a:avLst/>
            </a:prstGeom>
            <a:solidFill>
              <a:srgbClr val="E2E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Rectangle: Rounded Corners 11">
              <a:extLst>
                <a:ext uri="{FF2B5EF4-FFF2-40B4-BE49-F238E27FC236}">
                  <a16:creationId xmlns:a16="http://schemas.microsoft.com/office/drawing/2014/main" id="{DDA2B647-E573-1A07-B1EE-A4F55895C307}"/>
                </a:ext>
              </a:extLst>
            </p:cNvPr>
            <p:cNvSpPr/>
            <p:nvPr/>
          </p:nvSpPr>
          <p:spPr>
            <a:xfrm>
              <a:off x="1999026" y="1261421"/>
              <a:ext cx="766204" cy="317554"/>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MRC</a:t>
              </a:r>
              <a:endParaRPr lang="en-CA" sz="1400" dirty="0">
                <a:solidFill>
                  <a:schemeClr val="tx1"/>
                </a:solidFill>
                <a:latin typeface="Neue Haas Grotesk Text Pro" panose="020B0504020202020204" pitchFamily="34" charset="77"/>
              </a:endParaRPr>
            </a:p>
          </p:txBody>
        </p:sp>
        <p:sp>
          <p:nvSpPr>
            <p:cNvPr id="34" name="Rectangle: Rounded Corners 15">
              <a:extLst>
                <a:ext uri="{FF2B5EF4-FFF2-40B4-BE49-F238E27FC236}">
                  <a16:creationId xmlns:a16="http://schemas.microsoft.com/office/drawing/2014/main" id="{BA9C445A-6DDF-D274-A1D7-136F9A716B95}"/>
                </a:ext>
              </a:extLst>
            </p:cNvPr>
            <p:cNvSpPr/>
            <p:nvPr/>
          </p:nvSpPr>
          <p:spPr>
            <a:xfrm>
              <a:off x="8981954" y="4865687"/>
              <a:ext cx="790777" cy="329105"/>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ARC</a:t>
              </a:r>
              <a:endParaRPr lang="en-CA" sz="1400" dirty="0">
                <a:solidFill>
                  <a:schemeClr val="tx1"/>
                </a:solidFill>
                <a:latin typeface="Neue Haas Grotesk Text Pro" panose="020B0504020202020204" pitchFamily="34" charset="77"/>
              </a:endParaRPr>
            </a:p>
          </p:txBody>
        </p:sp>
        <p:sp>
          <p:nvSpPr>
            <p:cNvPr id="35" name="Oval 34">
              <a:extLst>
                <a:ext uri="{FF2B5EF4-FFF2-40B4-BE49-F238E27FC236}">
                  <a16:creationId xmlns:a16="http://schemas.microsoft.com/office/drawing/2014/main" id="{1710FDC4-00CE-40C2-DF2C-8F91E4342B57}"/>
                </a:ext>
              </a:extLst>
            </p:cNvPr>
            <p:cNvSpPr/>
            <p:nvPr/>
          </p:nvSpPr>
          <p:spPr>
            <a:xfrm>
              <a:off x="7537237" y="3519282"/>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6" name="Oval 35">
              <a:extLst>
                <a:ext uri="{FF2B5EF4-FFF2-40B4-BE49-F238E27FC236}">
                  <a16:creationId xmlns:a16="http://schemas.microsoft.com/office/drawing/2014/main" id="{B474BD28-1A68-65BB-4D7D-BAC068D51497}"/>
                </a:ext>
              </a:extLst>
            </p:cNvPr>
            <p:cNvSpPr/>
            <p:nvPr/>
          </p:nvSpPr>
          <p:spPr>
            <a:xfrm>
              <a:off x="3831512" y="2729338"/>
              <a:ext cx="307649" cy="307649"/>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37" name="Straight Connector 36">
              <a:extLst>
                <a:ext uri="{FF2B5EF4-FFF2-40B4-BE49-F238E27FC236}">
                  <a16:creationId xmlns:a16="http://schemas.microsoft.com/office/drawing/2014/main" id="{4B885B35-2400-B8E2-8748-F0782456690A}"/>
                </a:ext>
              </a:extLst>
            </p:cNvPr>
            <p:cNvCxnSpPr>
              <a:cxnSpLocks/>
              <a:stCxn id="34" idx="1"/>
            </p:cNvCxnSpPr>
            <p:nvPr/>
          </p:nvCxnSpPr>
          <p:spPr>
            <a:xfrm flipH="1" flipV="1">
              <a:off x="7700902" y="3678051"/>
              <a:ext cx="1281052" cy="1352190"/>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534D1F-F6CB-94EB-650A-5047178B6D95}"/>
                </a:ext>
              </a:extLst>
            </p:cNvPr>
            <p:cNvCxnSpPr>
              <a:cxnSpLocks/>
              <a:stCxn id="33" idx="3"/>
            </p:cNvCxnSpPr>
            <p:nvPr/>
          </p:nvCxnSpPr>
          <p:spPr>
            <a:xfrm>
              <a:off x="2765230" y="1420198"/>
              <a:ext cx="1225815" cy="1429351"/>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D0EF96A4-4E7B-E4C0-9302-21F2E0FA4EA0}"/>
                </a:ext>
              </a:extLst>
            </p:cNvPr>
            <p:cNvSpPr/>
            <p:nvPr/>
          </p:nvSpPr>
          <p:spPr>
            <a:xfrm>
              <a:off x="4869028" y="3944947"/>
              <a:ext cx="168502" cy="168502"/>
            </a:xfrm>
            <a:prstGeom prst="ellipse">
              <a:avLst/>
            </a:prstGeom>
            <a:solidFill>
              <a:srgbClr val="7D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0" name="Rectangle: Rounded Corners 58">
              <a:extLst>
                <a:ext uri="{FF2B5EF4-FFF2-40B4-BE49-F238E27FC236}">
                  <a16:creationId xmlns:a16="http://schemas.microsoft.com/office/drawing/2014/main" id="{D2BEB84A-F5AE-46BE-2F72-FF9DD80D61EA}"/>
                </a:ext>
              </a:extLst>
            </p:cNvPr>
            <p:cNvSpPr/>
            <p:nvPr/>
          </p:nvSpPr>
          <p:spPr>
            <a:xfrm>
              <a:off x="6205309" y="1261421"/>
              <a:ext cx="1448793" cy="335893"/>
            </a:xfrm>
            <a:prstGeom prst="roundRect">
              <a:avLst/>
            </a:prstGeom>
            <a:solidFill>
              <a:srgbClr val="FFF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Neue Haas Grotesk Text Pro" panose="020B0504020202020204" pitchFamily="34" charset="77"/>
                </a:rPr>
                <a:t>Centennial</a:t>
              </a:r>
              <a:endParaRPr lang="en-CA" sz="1400" dirty="0">
                <a:solidFill>
                  <a:schemeClr val="tx1"/>
                </a:solidFill>
                <a:latin typeface="Neue Haas Grotesk Text Pro" panose="020B0504020202020204" pitchFamily="34" charset="77"/>
              </a:endParaRPr>
            </a:p>
          </p:txBody>
        </p:sp>
        <p:cxnSp>
          <p:nvCxnSpPr>
            <p:cNvPr id="41" name="Straight Connector 40">
              <a:extLst>
                <a:ext uri="{FF2B5EF4-FFF2-40B4-BE49-F238E27FC236}">
                  <a16:creationId xmlns:a16="http://schemas.microsoft.com/office/drawing/2014/main" id="{7BF30EE2-8CCD-1F10-9481-B59619753752}"/>
                </a:ext>
              </a:extLst>
            </p:cNvPr>
            <p:cNvCxnSpPr>
              <a:cxnSpLocks/>
              <a:stCxn id="40" idx="2"/>
            </p:cNvCxnSpPr>
            <p:nvPr/>
          </p:nvCxnSpPr>
          <p:spPr>
            <a:xfrm flipH="1">
              <a:off x="4953793" y="1597315"/>
              <a:ext cx="1975912" cy="2429510"/>
            </a:xfrm>
            <a:prstGeom prst="line">
              <a:avLst/>
            </a:prstGeom>
            <a:ln w="12700">
              <a:solidFill>
                <a:srgbClr val="6B8795"/>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Freeform 41">
              <a:extLst>
                <a:ext uri="{FF2B5EF4-FFF2-40B4-BE49-F238E27FC236}">
                  <a16:creationId xmlns:a16="http://schemas.microsoft.com/office/drawing/2014/main" id="{42E1230E-0AF3-D358-518C-40D45D8A36A2}"/>
                </a:ext>
              </a:extLst>
            </p:cNvPr>
            <p:cNvSpPr/>
            <p:nvPr/>
          </p:nvSpPr>
          <p:spPr>
            <a:xfrm>
              <a:off x="6313214" y="3885324"/>
              <a:ext cx="833820" cy="1548524"/>
            </a:xfrm>
            <a:custGeom>
              <a:avLst/>
              <a:gdLst>
                <a:gd name="connsiteX0" fmla="*/ 14014 w 833820"/>
                <a:gd name="connsiteY0" fmla="*/ 1355835 h 1548524"/>
                <a:gd name="connsiteX1" fmla="*/ 185683 w 833820"/>
                <a:gd name="connsiteY1" fmla="*/ 1334814 h 1548524"/>
                <a:gd name="connsiteX2" fmla="*/ 308303 w 833820"/>
                <a:gd name="connsiteY2" fmla="*/ 1250731 h 1548524"/>
                <a:gd name="connsiteX3" fmla="*/ 329324 w 833820"/>
                <a:gd name="connsiteY3" fmla="*/ 1152635 h 1548524"/>
                <a:gd name="connsiteX4" fmla="*/ 206703 w 833820"/>
                <a:gd name="connsiteY4" fmla="*/ 872359 h 1548524"/>
                <a:gd name="connsiteX5" fmla="*/ 108607 w 833820"/>
                <a:gd name="connsiteY5" fmla="*/ 809297 h 1548524"/>
                <a:gd name="connsiteX6" fmla="*/ 45545 w 833820"/>
                <a:gd name="connsiteY6" fmla="*/ 623614 h 1548524"/>
                <a:gd name="connsiteX7" fmla="*/ 77076 w 833820"/>
                <a:gd name="connsiteY7" fmla="*/ 168166 h 1548524"/>
                <a:gd name="connsiteX8" fmla="*/ 98096 w 833820"/>
                <a:gd name="connsiteY8" fmla="*/ 59559 h 1548524"/>
                <a:gd name="connsiteX9" fmla="*/ 150648 w 833820"/>
                <a:gd name="connsiteY9" fmla="*/ 0 h 1548524"/>
                <a:gd name="connsiteX10" fmla="*/ 458952 w 833820"/>
                <a:gd name="connsiteY10" fmla="*/ 287283 h 1548524"/>
                <a:gd name="connsiteX11" fmla="*/ 543034 w 833820"/>
                <a:gd name="connsiteY11" fmla="*/ 441435 h 1548524"/>
                <a:gd name="connsiteX12" fmla="*/ 665655 w 833820"/>
                <a:gd name="connsiteY12" fmla="*/ 819807 h 1548524"/>
                <a:gd name="connsiteX13" fmla="*/ 700689 w 833820"/>
                <a:gd name="connsiteY13" fmla="*/ 819807 h 1548524"/>
                <a:gd name="connsiteX14" fmla="*/ 725214 w 833820"/>
                <a:gd name="connsiteY14" fmla="*/ 735724 h 1548524"/>
                <a:gd name="connsiteX15" fmla="*/ 725214 w 833820"/>
                <a:gd name="connsiteY15" fmla="*/ 735724 h 1548524"/>
                <a:gd name="connsiteX16" fmla="*/ 774262 w 833820"/>
                <a:gd name="connsiteY16" fmla="*/ 816304 h 1548524"/>
                <a:gd name="connsiteX17" fmla="*/ 739227 w 833820"/>
                <a:gd name="connsiteY17" fmla="*/ 858345 h 1548524"/>
                <a:gd name="connsiteX18" fmla="*/ 781269 w 833820"/>
                <a:gd name="connsiteY18" fmla="*/ 917904 h 1548524"/>
                <a:gd name="connsiteX19" fmla="*/ 833820 w 833820"/>
                <a:gd name="connsiteY19" fmla="*/ 1110593 h 1548524"/>
                <a:gd name="connsiteX20" fmla="*/ 413407 w 833820"/>
                <a:gd name="connsiteY20" fmla="*/ 1100083 h 1548524"/>
                <a:gd name="connsiteX21" fmla="*/ 420414 w 833820"/>
                <a:gd name="connsiteY21" fmla="*/ 1548524 h 1548524"/>
                <a:gd name="connsiteX22" fmla="*/ 126124 w 833820"/>
                <a:gd name="connsiteY22" fmla="*/ 1538014 h 1548524"/>
                <a:gd name="connsiteX23" fmla="*/ 126124 w 833820"/>
                <a:gd name="connsiteY23" fmla="*/ 1404883 h 1548524"/>
                <a:gd name="connsiteX24" fmla="*/ 0 w 833820"/>
                <a:gd name="connsiteY24" fmla="*/ 1404883 h 1548524"/>
                <a:gd name="connsiteX25" fmla="*/ 14014 w 833820"/>
                <a:gd name="connsiteY25" fmla="*/ 1355835 h 154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3820" h="1548524">
                  <a:moveTo>
                    <a:pt x="14014" y="1355835"/>
                  </a:moveTo>
                  <a:lnTo>
                    <a:pt x="185683" y="1334814"/>
                  </a:lnTo>
                  <a:lnTo>
                    <a:pt x="308303" y="1250731"/>
                  </a:lnTo>
                  <a:lnTo>
                    <a:pt x="329324" y="1152635"/>
                  </a:lnTo>
                  <a:lnTo>
                    <a:pt x="206703" y="872359"/>
                  </a:lnTo>
                  <a:lnTo>
                    <a:pt x="108607" y="809297"/>
                  </a:lnTo>
                  <a:lnTo>
                    <a:pt x="45545" y="623614"/>
                  </a:lnTo>
                  <a:lnTo>
                    <a:pt x="77076" y="168166"/>
                  </a:lnTo>
                  <a:lnTo>
                    <a:pt x="98096" y="59559"/>
                  </a:lnTo>
                  <a:lnTo>
                    <a:pt x="150648" y="0"/>
                  </a:lnTo>
                  <a:lnTo>
                    <a:pt x="458952" y="287283"/>
                  </a:lnTo>
                  <a:lnTo>
                    <a:pt x="543034" y="441435"/>
                  </a:lnTo>
                  <a:lnTo>
                    <a:pt x="665655" y="819807"/>
                  </a:lnTo>
                  <a:lnTo>
                    <a:pt x="700689" y="819807"/>
                  </a:lnTo>
                  <a:lnTo>
                    <a:pt x="725214" y="735724"/>
                  </a:lnTo>
                  <a:lnTo>
                    <a:pt x="725214" y="735724"/>
                  </a:lnTo>
                  <a:lnTo>
                    <a:pt x="774262" y="816304"/>
                  </a:lnTo>
                  <a:lnTo>
                    <a:pt x="739227" y="858345"/>
                  </a:lnTo>
                  <a:lnTo>
                    <a:pt x="781269" y="917904"/>
                  </a:lnTo>
                  <a:lnTo>
                    <a:pt x="833820" y="1110593"/>
                  </a:lnTo>
                  <a:lnTo>
                    <a:pt x="413407" y="1100083"/>
                  </a:lnTo>
                  <a:lnTo>
                    <a:pt x="420414" y="1548524"/>
                  </a:lnTo>
                  <a:lnTo>
                    <a:pt x="126124" y="1538014"/>
                  </a:lnTo>
                  <a:lnTo>
                    <a:pt x="126124" y="1404883"/>
                  </a:lnTo>
                  <a:lnTo>
                    <a:pt x="0" y="1404883"/>
                  </a:lnTo>
                  <a:lnTo>
                    <a:pt x="14014" y="1355835"/>
                  </a:lnTo>
                  <a:close/>
                </a:path>
              </a:pathLst>
            </a:custGeom>
            <a:solidFill>
              <a:srgbClr val="C999C1">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 name="Rectangle 50">
            <a:extLst>
              <a:ext uri="{FF2B5EF4-FFF2-40B4-BE49-F238E27FC236}">
                <a16:creationId xmlns:a16="http://schemas.microsoft.com/office/drawing/2014/main" id="{34B39588-6B82-B1CC-BF11-3E361E8461D0}"/>
              </a:ext>
            </a:extLst>
          </p:cNvPr>
          <p:cNvSpPr/>
          <p:nvPr/>
        </p:nvSpPr>
        <p:spPr>
          <a:xfrm>
            <a:off x="9713312" y="5599600"/>
            <a:ext cx="2037097" cy="374073"/>
          </a:xfrm>
          <a:prstGeom prst="rect">
            <a:avLst/>
          </a:prstGeom>
          <a:gradFill>
            <a:gsLst>
              <a:gs pos="29000">
                <a:srgbClr val="C0B2B8"/>
              </a:gs>
              <a:gs pos="67000">
                <a:srgbClr val="AB92A3"/>
              </a:gs>
              <a:gs pos="0">
                <a:srgbClr val="DACFD1"/>
              </a:gs>
              <a:gs pos="100000">
                <a:srgbClr val="8D798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Rounded Corners 19">
            <a:extLst>
              <a:ext uri="{FF2B5EF4-FFF2-40B4-BE49-F238E27FC236}">
                <a16:creationId xmlns:a16="http://schemas.microsoft.com/office/drawing/2014/main" id="{3E743117-A2E4-643D-7F15-4CE89F1A30AA}"/>
              </a:ext>
            </a:extLst>
          </p:cNvPr>
          <p:cNvSpPr/>
          <p:nvPr/>
        </p:nvSpPr>
        <p:spPr>
          <a:xfrm>
            <a:off x="10716070" y="5624391"/>
            <a:ext cx="1098888" cy="31755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b="1" dirty="0">
                <a:solidFill>
                  <a:schemeClr val="bg1"/>
                </a:solidFill>
                <a:latin typeface="Neue Haas Grotesk Text Pro" panose="020B0504020202020204" pitchFamily="34" charset="77"/>
              </a:rPr>
              <a:t>Higher Density</a:t>
            </a:r>
            <a:endParaRPr lang="en-CA" sz="1050" dirty="0">
              <a:solidFill>
                <a:schemeClr val="bg1"/>
              </a:solidFill>
              <a:latin typeface="Neue Haas Grotesk Text Pro" panose="020B0504020202020204" pitchFamily="34" charset="77"/>
            </a:endParaRPr>
          </a:p>
        </p:txBody>
      </p:sp>
      <p:sp>
        <p:nvSpPr>
          <p:cNvPr id="53" name="Rectangle: Rounded Corners 19">
            <a:extLst>
              <a:ext uri="{FF2B5EF4-FFF2-40B4-BE49-F238E27FC236}">
                <a16:creationId xmlns:a16="http://schemas.microsoft.com/office/drawing/2014/main" id="{D1F91C0F-E561-029A-3BE0-03AE165B6283}"/>
              </a:ext>
            </a:extLst>
          </p:cNvPr>
          <p:cNvSpPr/>
          <p:nvPr/>
        </p:nvSpPr>
        <p:spPr>
          <a:xfrm>
            <a:off x="9640319" y="5616956"/>
            <a:ext cx="1098888" cy="31755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Neue Haas Grotesk Text Pro" panose="020B0504020202020204" pitchFamily="34" charset="77"/>
              </a:rPr>
              <a:t>Lower Density</a:t>
            </a:r>
            <a:endParaRPr lang="en-CA" sz="1050" dirty="0">
              <a:solidFill>
                <a:schemeClr val="bg1"/>
              </a:solidFill>
              <a:latin typeface="Neue Haas Grotesk Text Pro" panose="020B0504020202020204" pitchFamily="34" charset="77"/>
            </a:endParaRPr>
          </a:p>
        </p:txBody>
      </p:sp>
      <p:pic>
        <p:nvPicPr>
          <p:cNvPr id="54" name="Picture 53" descr="A map of a city&#10;&#10;Description automatically generated">
            <a:extLst>
              <a:ext uri="{FF2B5EF4-FFF2-40B4-BE49-F238E27FC236}">
                <a16:creationId xmlns:a16="http://schemas.microsoft.com/office/drawing/2014/main" id="{43C93745-8829-BC27-A37B-0A5252619D55}"/>
              </a:ext>
            </a:extLst>
          </p:cNvPr>
          <p:cNvPicPr>
            <a:picLocks noChangeAspect="1"/>
          </p:cNvPicPr>
          <p:nvPr/>
        </p:nvPicPr>
        <p:blipFill rotWithShape="1">
          <a:blip r:embed="rId5">
            <a:duotone>
              <a:schemeClr val="accent5">
                <a:shade val="45000"/>
                <a:satMod val="135000"/>
              </a:schemeClr>
              <a:prstClr val="white"/>
            </a:duotone>
          </a:blip>
          <a:srcRect r="10208" b="15319"/>
          <a:stretch/>
        </p:blipFill>
        <p:spPr>
          <a:xfrm>
            <a:off x="3699074" y="554397"/>
            <a:ext cx="8492926" cy="5380113"/>
          </a:xfrm>
          <a:prstGeom prst="rect">
            <a:avLst/>
          </a:prstGeom>
        </p:spPr>
      </p:pic>
      <p:pic>
        <p:nvPicPr>
          <p:cNvPr id="4" name="Picture 3" descr="A black background with white spots&#10;&#10;Description automatically generated">
            <a:extLst>
              <a:ext uri="{FF2B5EF4-FFF2-40B4-BE49-F238E27FC236}">
                <a16:creationId xmlns:a16="http://schemas.microsoft.com/office/drawing/2014/main" id="{36734618-BA67-F8FA-8055-E7537866A206}"/>
              </a:ext>
            </a:extLst>
          </p:cNvPr>
          <p:cNvPicPr>
            <a:picLocks noChangeAspect="1"/>
          </p:cNvPicPr>
          <p:nvPr/>
        </p:nvPicPr>
        <p:blipFill rotWithShape="1">
          <a:blip r:embed="rId6">
            <a:duotone>
              <a:prstClr val="black"/>
              <a:srgbClr val="9B559E">
                <a:tint val="45000"/>
                <a:satMod val="400000"/>
              </a:srgbClr>
            </a:duotone>
            <a:extLst>
              <a:ext uri="{BEBA8EAE-BF5A-486C-A8C5-ECC9F3942E4B}">
                <a14:imgProps xmlns:a14="http://schemas.microsoft.com/office/drawing/2010/main">
                  <a14:imgLayer r:embed="rId7">
                    <a14:imgEffect>
                      <a14:saturation sat="0"/>
                    </a14:imgEffect>
                  </a14:imgLayer>
                </a14:imgProps>
              </a:ext>
            </a:extLst>
          </a:blip>
          <a:srcRect l="1248" b="7987"/>
          <a:stretch/>
        </p:blipFill>
        <p:spPr>
          <a:xfrm>
            <a:off x="3957778" y="848174"/>
            <a:ext cx="8137434" cy="5086336"/>
          </a:xfrm>
          <a:prstGeom prst="rect">
            <a:avLst/>
          </a:prstGeom>
        </p:spPr>
      </p:pic>
      <p:sp>
        <p:nvSpPr>
          <p:cNvPr id="5" name="object 2">
            <a:extLst>
              <a:ext uri="{FF2B5EF4-FFF2-40B4-BE49-F238E27FC236}">
                <a16:creationId xmlns:a16="http://schemas.microsoft.com/office/drawing/2014/main" id="{173F9805-B66C-B628-6F79-4EE014D7B515}"/>
              </a:ext>
            </a:extLst>
          </p:cNvPr>
          <p:cNvSpPr/>
          <p:nvPr/>
        </p:nvSpPr>
        <p:spPr>
          <a:xfrm>
            <a:off x="0" y="6169588"/>
            <a:ext cx="12192000" cy="688412"/>
          </a:xfrm>
          <a:prstGeom prst="rect">
            <a:avLst/>
          </a:prstGeom>
          <a:blipFill>
            <a:blip r:embed="rId8" cstate="print"/>
            <a:stretch>
              <a:fillRect/>
            </a:stretch>
          </a:blipFill>
        </p:spPr>
        <p:txBody>
          <a:bodyPr wrap="square" lIns="0" tIns="0" rIns="0" bIns="0" rtlCol="0"/>
          <a:lstStyle/>
          <a:p>
            <a:endParaRPr/>
          </a:p>
        </p:txBody>
      </p:sp>
      <p:sp>
        <p:nvSpPr>
          <p:cNvPr id="43" name="Title 1">
            <a:extLst>
              <a:ext uri="{FF2B5EF4-FFF2-40B4-BE49-F238E27FC236}">
                <a16:creationId xmlns:a16="http://schemas.microsoft.com/office/drawing/2014/main" id="{769B52B5-32C7-46A9-BCE8-3419E61070D7}"/>
              </a:ext>
            </a:extLst>
          </p:cNvPr>
          <p:cNvSpPr>
            <a:spLocks noGrp="1"/>
          </p:cNvSpPr>
          <p:nvPr>
            <p:ph type="title"/>
          </p:nvPr>
        </p:nvSpPr>
        <p:spPr>
          <a:xfrm>
            <a:off x="838200" y="365125"/>
            <a:ext cx="10515600" cy="471454"/>
          </a:xfrm>
        </p:spPr>
        <p:txBody>
          <a:bodyPr>
            <a:noAutofit/>
          </a:bodyPr>
          <a:lstStyle/>
          <a:p>
            <a:r>
              <a:rPr lang="en-US" dirty="0"/>
              <a:t>Discussion</a:t>
            </a:r>
          </a:p>
        </p:txBody>
      </p:sp>
      <p:sp>
        <p:nvSpPr>
          <p:cNvPr id="44" name="Content Placeholder 2">
            <a:extLst>
              <a:ext uri="{FF2B5EF4-FFF2-40B4-BE49-F238E27FC236}">
                <a16:creationId xmlns:a16="http://schemas.microsoft.com/office/drawing/2014/main" id="{F4E9595F-7D18-488E-9FFB-15693CC8B130}"/>
              </a:ext>
            </a:extLst>
          </p:cNvPr>
          <p:cNvSpPr>
            <a:spLocks noGrp="1"/>
          </p:cNvSpPr>
          <p:nvPr>
            <p:ph idx="1"/>
          </p:nvPr>
        </p:nvSpPr>
        <p:spPr>
          <a:xfrm>
            <a:off x="913692" y="952215"/>
            <a:ext cx="2497903" cy="5229299"/>
          </a:xfrm>
        </p:spPr>
        <p:txBody>
          <a:bodyPr>
            <a:normAutofit/>
          </a:bodyPr>
          <a:lstStyle/>
          <a:p>
            <a:pPr marL="0" indent="0">
              <a:buNone/>
            </a:pPr>
            <a:r>
              <a:rPr lang="en-US" dirty="0"/>
              <a:t>Location Assessment and Population Distribution – includes Transportation and Land Use (cont.)</a:t>
            </a:r>
            <a:endParaRPr lang="en-US" dirty="0">
              <a:ea typeface="Jost* 300 Light" pitchFamily="2" charset="77"/>
            </a:endParaRPr>
          </a:p>
        </p:txBody>
      </p:sp>
      <p:sp>
        <p:nvSpPr>
          <p:cNvPr id="45" name="TextBox 44">
            <a:extLst>
              <a:ext uri="{FF2B5EF4-FFF2-40B4-BE49-F238E27FC236}">
                <a16:creationId xmlns:a16="http://schemas.microsoft.com/office/drawing/2014/main" id="{88B4CF34-8589-4498-A036-9B9C3570A705}"/>
              </a:ext>
            </a:extLst>
          </p:cNvPr>
          <p:cNvSpPr txBox="1"/>
          <p:nvPr/>
        </p:nvSpPr>
        <p:spPr>
          <a:xfrm>
            <a:off x="3618188" y="767001"/>
            <a:ext cx="952064" cy="600164"/>
          </a:xfrm>
          <a:prstGeom prst="rect">
            <a:avLst/>
          </a:prstGeom>
          <a:noFill/>
        </p:spPr>
        <p:txBody>
          <a:bodyPr wrap="square" rtlCol="0">
            <a:spAutoFit/>
          </a:bodyPr>
          <a:lstStyle/>
          <a:p>
            <a:pPr algn="ctr">
              <a:lnSpc>
                <a:spcPct val="150000"/>
              </a:lnSpc>
            </a:pPr>
            <a:r>
              <a:rPr lang="en-US" sz="2400" u="sng" dirty="0">
                <a:latin typeface="Arial" panose="020B0604020202020204" pitchFamily="34" charset="0"/>
                <a:ea typeface="Jost* 300 Light" pitchFamily="2" charset="77"/>
                <a:cs typeface="Arial" panose="020B0604020202020204" pitchFamily="34" charset="0"/>
              </a:rPr>
              <a:t>2036</a:t>
            </a:r>
            <a:endParaRPr lang="en-US" sz="2400" dirty="0">
              <a:latin typeface="Arial" panose="020B0604020202020204" pitchFamily="34" charset="0"/>
              <a:ea typeface="Jost* 300 Light" pitchFamily="2" charset="77"/>
              <a:cs typeface="Arial" panose="020B0604020202020204" pitchFamily="34" charset="0"/>
            </a:endParaRPr>
          </a:p>
        </p:txBody>
      </p:sp>
      <p:sp>
        <p:nvSpPr>
          <p:cNvPr id="47" name="Oval 46">
            <a:extLst>
              <a:ext uri="{FF2B5EF4-FFF2-40B4-BE49-F238E27FC236}">
                <a16:creationId xmlns:a16="http://schemas.microsoft.com/office/drawing/2014/main" id="{E62AC9C8-AE85-40C8-BF45-E63A9CDA4C78}"/>
              </a:ext>
            </a:extLst>
          </p:cNvPr>
          <p:cNvSpPr/>
          <p:nvPr/>
        </p:nvSpPr>
        <p:spPr>
          <a:xfrm>
            <a:off x="6063975" y="2623832"/>
            <a:ext cx="553326" cy="907180"/>
          </a:xfrm>
          <a:prstGeom prst="ellipse">
            <a:avLst/>
          </a:prstGeom>
          <a:solidFill>
            <a:srgbClr val="FFFFFF">
              <a:alpha val="45882"/>
            </a:srgbClr>
          </a:solid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0051CC10-0619-4220-9327-DA180BB5D5DB}"/>
              </a:ext>
            </a:extLst>
          </p:cNvPr>
          <p:cNvSpPr/>
          <p:nvPr/>
        </p:nvSpPr>
        <p:spPr>
          <a:xfrm rot="822308">
            <a:off x="6881651" y="3017828"/>
            <a:ext cx="571473" cy="936932"/>
          </a:xfrm>
          <a:prstGeom prst="ellipse">
            <a:avLst/>
          </a:prstGeom>
          <a:solidFill>
            <a:srgbClr val="FFFFFF">
              <a:alpha val="45882"/>
            </a:srgbClr>
          </a:solid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E7179B7-2710-4CE7-8F90-3F7D51485FFA}"/>
              </a:ext>
            </a:extLst>
          </p:cNvPr>
          <p:cNvSpPr/>
          <p:nvPr/>
        </p:nvSpPr>
        <p:spPr>
          <a:xfrm rot="19897767">
            <a:off x="7912045" y="3559015"/>
            <a:ext cx="283842" cy="611260"/>
          </a:xfrm>
          <a:prstGeom prst="ellipse">
            <a:avLst/>
          </a:prstGeom>
          <a:solidFill>
            <a:srgbClr val="FFFFFF">
              <a:alpha val="45882"/>
            </a:srgbClr>
          </a:solid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Rounded Corners 58">
            <a:extLst>
              <a:ext uri="{FF2B5EF4-FFF2-40B4-BE49-F238E27FC236}">
                <a16:creationId xmlns:a16="http://schemas.microsoft.com/office/drawing/2014/main" id="{6DF0F83B-998D-4A5A-AB5F-04CAA4858DD6}"/>
              </a:ext>
            </a:extLst>
          </p:cNvPr>
          <p:cNvSpPr/>
          <p:nvPr/>
        </p:nvSpPr>
        <p:spPr>
          <a:xfrm>
            <a:off x="9956650" y="4846517"/>
            <a:ext cx="2270121" cy="33589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latin typeface="Neue Haas Grotesk Text Pro" panose="020B0504020202020204" pitchFamily="34" charset="77"/>
              </a:rPr>
              <a:t>Most suitable areas for development of new facility</a:t>
            </a:r>
            <a:endParaRPr lang="en-CA" sz="1050" b="1" dirty="0">
              <a:solidFill>
                <a:schemeClr val="tx1"/>
              </a:solidFill>
              <a:latin typeface="Neue Haas Grotesk Text Pro" panose="020B0504020202020204" pitchFamily="34" charset="77"/>
            </a:endParaRPr>
          </a:p>
        </p:txBody>
      </p:sp>
      <p:sp>
        <p:nvSpPr>
          <p:cNvPr id="55" name="Oval 54">
            <a:extLst>
              <a:ext uri="{FF2B5EF4-FFF2-40B4-BE49-F238E27FC236}">
                <a16:creationId xmlns:a16="http://schemas.microsoft.com/office/drawing/2014/main" id="{35487DB0-9F69-4BD0-8637-4FD1FC66FD16}"/>
              </a:ext>
            </a:extLst>
          </p:cNvPr>
          <p:cNvSpPr/>
          <p:nvPr/>
        </p:nvSpPr>
        <p:spPr>
          <a:xfrm>
            <a:off x="9726637" y="4886447"/>
            <a:ext cx="235556" cy="235243"/>
          </a:xfrm>
          <a:prstGeom prst="ellipse">
            <a:avLst/>
          </a:prstGeom>
          <a:solidFill>
            <a:srgbClr val="FFFFFF">
              <a:alpha val="45882"/>
            </a:srgbClr>
          </a:solid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4282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dirty="0"/>
              <a:t>Discussion</a:t>
            </a:r>
          </a:p>
        </p:txBody>
      </p:sp>
      <p:sp>
        <p:nvSpPr>
          <p:cNvPr id="3" name="Content Placeholder 2"/>
          <p:cNvSpPr>
            <a:spLocks noGrp="1"/>
          </p:cNvSpPr>
          <p:nvPr>
            <p:ph idx="1"/>
          </p:nvPr>
        </p:nvSpPr>
        <p:spPr>
          <a:xfrm>
            <a:off x="904875" y="958849"/>
            <a:ext cx="10515600" cy="5229299"/>
          </a:xfrm>
        </p:spPr>
        <p:txBody>
          <a:bodyPr>
            <a:normAutofit/>
          </a:bodyPr>
          <a:lstStyle/>
          <a:p>
            <a:pPr marL="0" indent="0">
              <a:buNone/>
            </a:pPr>
            <a:r>
              <a:rPr lang="en-US" u="sng" dirty="0"/>
              <a:t>Planning Considerations</a:t>
            </a:r>
            <a:endParaRPr lang="en-US" u="sng" dirty="0">
              <a:ea typeface="Jost*" pitchFamily="2" charset="77"/>
            </a:endParaRPr>
          </a:p>
          <a:p>
            <a:pPr marL="0" indent="0">
              <a:lnSpc>
                <a:spcPct val="150000"/>
              </a:lnSpc>
              <a:buNone/>
            </a:pPr>
            <a:endParaRPr lang="en-US" dirty="0">
              <a:latin typeface="Jost*" pitchFamily="2" charset="77"/>
              <a:ea typeface="Jost*" pitchFamily="2" charset="77"/>
            </a:endParaRPr>
          </a:p>
          <a:p>
            <a:pPr marL="0" indent="0">
              <a:lnSpc>
                <a:spcPct val="150000"/>
              </a:lnSpc>
              <a:buNone/>
            </a:pPr>
            <a:r>
              <a:rPr lang="en-US" dirty="0">
                <a:ea typeface="Jost*" pitchFamily="2" charset="77"/>
              </a:rPr>
              <a:t>Objective</a:t>
            </a:r>
            <a:r>
              <a:rPr lang="en-US" dirty="0">
                <a:ea typeface="Jost* 300 Light" pitchFamily="2" charset="77"/>
              </a:rPr>
              <a:t>: to support an understanding of the relationship between level of service, existing infrastructure, and number and scale of facilities.</a:t>
            </a:r>
            <a:endParaRPr lang="en-US" dirty="0">
              <a:highlight>
                <a:srgbClr val="FFFF00"/>
              </a:highlight>
              <a:ea typeface="Jost* 300 Light" pitchFamily="2" charset="77"/>
            </a:endParaRPr>
          </a:p>
        </p:txBody>
      </p:sp>
    </p:spTree>
    <p:extLst>
      <p:ext uri="{BB962C8B-B14F-4D97-AF65-F5344CB8AC3E}">
        <p14:creationId xmlns:p14="http://schemas.microsoft.com/office/powerpoint/2010/main" val="1618991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09EAA3B-70A9-9249-A213-9E03049344C6}"/>
            </a:ext>
          </a:extLst>
        </p:cNvPr>
        <p:cNvGrpSpPr/>
        <p:nvPr/>
      </p:nvGrpSpPr>
      <p:grpSpPr>
        <a:xfrm>
          <a:off x="0" y="0"/>
          <a:ext cx="0" cy="0"/>
          <a:chOff x="0" y="0"/>
          <a:chExt cx="0" cy="0"/>
        </a:xfrm>
      </p:grpSpPr>
      <p:pic>
        <p:nvPicPr>
          <p:cNvPr id="20" name="Graphic 19" descr="Swimming outline">
            <a:extLst>
              <a:ext uri="{FF2B5EF4-FFF2-40B4-BE49-F238E27FC236}">
                <a16:creationId xmlns:a16="http://schemas.microsoft.com/office/drawing/2014/main" id="{338FAB6A-7CDD-40EA-E210-AE454FB9B5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5" name="TextBox 4">
            <a:extLst>
              <a:ext uri="{FF2B5EF4-FFF2-40B4-BE49-F238E27FC236}">
                <a16:creationId xmlns:a16="http://schemas.microsoft.com/office/drawing/2014/main" id="{727AA564-45DF-6D90-2425-C6086E8BB71E}"/>
              </a:ext>
            </a:extLst>
          </p:cNvPr>
          <p:cNvSpPr txBox="1"/>
          <p:nvPr/>
        </p:nvSpPr>
        <p:spPr>
          <a:xfrm>
            <a:off x="7764146" y="1889311"/>
            <a:ext cx="3752354"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ea typeface="Jost* 300 Light" pitchFamily="2" charset="77"/>
                <a:cs typeface="Arial" panose="020B0604020202020204" pitchFamily="34" charset="0"/>
              </a:rPr>
              <a:t>Current system provides BASIC level of service</a:t>
            </a:r>
          </a:p>
          <a:p>
            <a:pPr marL="342900" indent="-342900">
              <a:buFont typeface="Arial" panose="020B0604020202020204" pitchFamily="34" charset="0"/>
              <a:buChar char="•"/>
            </a:pPr>
            <a:endParaRPr lang="en-US" sz="2400" dirty="0">
              <a:latin typeface="Arial" panose="020B0604020202020204" pitchFamily="34" charset="0"/>
              <a:ea typeface="Jost* 300 Light" pitchFamily="2" charset="77"/>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ea typeface="Jost* 300 Light" pitchFamily="2" charset="77"/>
                <a:cs typeface="Arial" panose="020B0604020202020204" pitchFamily="34" charset="0"/>
              </a:rPr>
              <a:t>3.5 annual swims per capita</a:t>
            </a:r>
          </a:p>
          <a:p>
            <a:pPr marL="342900" indent="-342900">
              <a:buFont typeface="Arial" panose="020B0604020202020204" pitchFamily="34" charset="0"/>
              <a:buChar char="•"/>
            </a:pPr>
            <a:endParaRPr lang="en-US" sz="2400" dirty="0">
              <a:latin typeface="Arial" panose="020B0604020202020204" pitchFamily="34" charset="0"/>
              <a:ea typeface="Jost* 300 Light" pitchFamily="2" charset="77"/>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ea typeface="Jost* 300 Light" pitchFamily="2" charset="77"/>
                <a:cs typeface="Arial" panose="020B0604020202020204" pitchFamily="34" charset="0"/>
              </a:rPr>
              <a:t>Assumption that City will continue to provide BASIC to ENHANCED level of service</a:t>
            </a:r>
          </a:p>
        </p:txBody>
      </p:sp>
      <p:sp>
        <p:nvSpPr>
          <p:cNvPr id="4" name="object 2">
            <a:extLst>
              <a:ext uri="{FF2B5EF4-FFF2-40B4-BE49-F238E27FC236}">
                <a16:creationId xmlns:a16="http://schemas.microsoft.com/office/drawing/2014/main" id="{7528D0D7-5AB4-2D1D-E954-7DF68EC6F087}"/>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graphicFrame>
        <p:nvGraphicFramePr>
          <p:cNvPr id="9" name="Table 8">
            <a:extLst>
              <a:ext uri="{FF2B5EF4-FFF2-40B4-BE49-F238E27FC236}">
                <a16:creationId xmlns:a16="http://schemas.microsoft.com/office/drawing/2014/main" id="{F456627E-D61E-3834-4A7A-14D7DF6A76E0}"/>
              </a:ext>
            </a:extLst>
          </p:cNvPr>
          <p:cNvGraphicFramePr>
            <a:graphicFrameLocks noGrp="1"/>
          </p:cNvGraphicFramePr>
          <p:nvPr>
            <p:extLst>
              <p:ext uri="{D42A27DB-BD31-4B8C-83A1-F6EECF244321}">
                <p14:modId xmlns:p14="http://schemas.microsoft.com/office/powerpoint/2010/main" val="2356094754"/>
              </p:ext>
            </p:extLst>
          </p:nvPr>
        </p:nvGraphicFramePr>
        <p:xfrm>
          <a:off x="834765" y="2410383"/>
          <a:ext cx="6057900" cy="2250409"/>
        </p:xfrm>
        <a:graphic>
          <a:graphicData uri="http://schemas.openxmlformats.org/drawingml/2006/table">
            <a:tbl>
              <a:tblPr firstRow="1" firstCol="1" bandRow="1"/>
              <a:tblGrid>
                <a:gridCol w="2227418">
                  <a:extLst>
                    <a:ext uri="{9D8B030D-6E8A-4147-A177-3AD203B41FA5}">
                      <a16:colId xmlns:a16="http://schemas.microsoft.com/office/drawing/2014/main" val="632293240"/>
                    </a:ext>
                  </a:extLst>
                </a:gridCol>
                <a:gridCol w="3830482">
                  <a:extLst>
                    <a:ext uri="{9D8B030D-6E8A-4147-A177-3AD203B41FA5}">
                      <a16:colId xmlns:a16="http://schemas.microsoft.com/office/drawing/2014/main" val="3365968159"/>
                    </a:ext>
                  </a:extLst>
                </a:gridCol>
              </a:tblGrid>
              <a:tr h="771112">
                <a:tc>
                  <a:txBody>
                    <a:bodyPr/>
                    <a:lstStyle/>
                    <a:p>
                      <a:pPr>
                        <a:buNone/>
                      </a:pPr>
                      <a:r>
                        <a:rPr lang="en-CA" sz="20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Level of Service</a:t>
                      </a:r>
                      <a:endParaRPr lang="en-CA" sz="20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20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Expected Annual Swims / Capita</a:t>
                      </a:r>
                      <a:endParaRPr lang="en-CA" sz="20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extLst>
                  <a:ext uri="{0D108BD9-81ED-4DB2-BD59-A6C34878D82A}">
                    <a16:rowId xmlns:a16="http://schemas.microsoft.com/office/drawing/2014/main" val="2819664648"/>
                  </a:ext>
                </a:extLst>
              </a:tr>
              <a:tr h="493099">
                <a:tc>
                  <a:txBody>
                    <a:bodyPr/>
                    <a:lstStyle/>
                    <a:p>
                      <a:pPr>
                        <a:buNone/>
                      </a:pPr>
                      <a:r>
                        <a:rPr lang="en-CA" sz="2000" kern="100">
                          <a:effectLst/>
                          <a:latin typeface="Arial" panose="020B0604020202020204" pitchFamily="34" charset="0"/>
                          <a:ea typeface="Aptos" panose="020B0004020202020204" pitchFamily="34" charset="0"/>
                          <a:cs typeface="Arial" panose="020B0604020202020204" pitchFamily="34" charset="0"/>
                        </a:rPr>
                        <a:t>Basic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2000" kern="100" dirty="0">
                          <a:effectLst/>
                          <a:latin typeface="Arial" panose="020B0604020202020204" pitchFamily="34" charset="0"/>
                          <a:ea typeface="Aptos" panose="020B0004020202020204" pitchFamily="34" charset="0"/>
                          <a:cs typeface="Arial" panose="020B0604020202020204" pitchFamily="34" charset="0"/>
                        </a:rPr>
                        <a:t>3.5 swims/capita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4670183"/>
                  </a:ext>
                </a:extLst>
              </a:tr>
              <a:tr h="493099">
                <a:tc>
                  <a:txBody>
                    <a:bodyPr/>
                    <a:lstStyle/>
                    <a:p>
                      <a:pPr>
                        <a:buNone/>
                      </a:pPr>
                      <a:r>
                        <a:rPr lang="en-CA" sz="2000" kern="100">
                          <a:effectLst/>
                          <a:latin typeface="Arial" panose="020B0604020202020204" pitchFamily="34" charset="0"/>
                          <a:ea typeface="Aptos" panose="020B0004020202020204" pitchFamily="34" charset="0"/>
                          <a:cs typeface="Arial" panose="020B0604020202020204" pitchFamily="34" charset="0"/>
                        </a:rPr>
                        <a:t>Enhanced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2000" kern="100" dirty="0">
                          <a:effectLst/>
                          <a:latin typeface="Arial" panose="020B0604020202020204" pitchFamily="34" charset="0"/>
                          <a:ea typeface="Aptos" panose="020B0004020202020204" pitchFamily="34" charset="0"/>
                          <a:cs typeface="Arial" panose="020B0604020202020204" pitchFamily="34" charset="0"/>
                        </a:rPr>
                        <a:t>5.0 swims/capita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600833"/>
                  </a:ext>
                </a:extLst>
              </a:tr>
              <a:tr h="493099">
                <a:tc>
                  <a:txBody>
                    <a:bodyPr/>
                    <a:lstStyle/>
                    <a:p>
                      <a:pPr>
                        <a:buNone/>
                      </a:pPr>
                      <a:r>
                        <a:rPr lang="en-CA" sz="2000" kern="100">
                          <a:effectLst/>
                          <a:latin typeface="Arial" panose="020B0604020202020204" pitchFamily="34" charset="0"/>
                          <a:ea typeface="Aptos" panose="020B0004020202020204" pitchFamily="34" charset="0"/>
                          <a:cs typeface="Arial" panose="020B0604020202020204" pitchFamily="34" charset="0"/>
                        </a:rPr>
                        <a:t>Elite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2000" kern="100" dirty="0">
                          <a:effectLst/>
                          <a:latin typeface="Arial" panose="020B0604020202020204" pitchFamily="34" charset="0"/>
                          <a:ea typeface="Aptos" panose="020B0004020202020204" pitchFamily="34" charset="0"/>
                          <a:cs typeface="Arial" panose="020B0604020202020204" pitchFamily="34" charset="0"/>
                        </a:rPr>
                        <a:t>7.0 swims/capita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365399"/>
                  </a:ext>
                </a:extLst>
              </a:tr>
            </a:tbl>
          </a:graphicData>
        </a:graphic>
      </p:graphicFrame>
      <p:sp>
        <p:nvSpPr>
          <p:cNvPr id="8" name="Title 1">
            <a:extLst>
              <a:ext uri="{FF2B5EF4-FFF2-40B4-BE49-F238E27FC236}">
                <a16:creationId xmlns:a16="http://schemas.microsoft.com/office/drawing/2014/main" id="{6510D4D6-E478-485D-B4AD-A44AC47DD29F}"/>
              </a:ext>
            </a:extLst>
          </p:cNvPr>
          <p:cNvSpPr>
            <a:spLocks noGrp="1"/>
          </p:cNvSpPr>
          <p:nvPr>
            <p:ph type="title"/>
          </p:nvPr>
        </p:nvSpPr>
        <p:spPr>
          <a:xfrm>
            <a:off x="838200" y="365125"/>
            <a:ext cx="10515600" cy="471454"/>
          </a:xfrm>
        </p:spPr>
        <p:txBody>
          <a:bodyPr>
            <a:noAutofit/>
          </a:bodyPr>
          <a:lstStyle/>
          <a:p>
            <a:r>
              <a:rPr lang="en-US" dirty="0"/>
              <a:t>Discussion</a:t>
            </a:r>
          </a:p>
        </p:txBody>
      </p:sp>
      <p:sp>
        <p:nvSpPr>
          <p:cNvPr id="10" name="Content Placeholder 2">
            <a:extLst>
              <a:ext uri="{FF2B5EF4-FFF2-40B4-BE49-F238E27FC236}">
                <a16:creationId xmlns:a16="http://schemas.microsoft.com/office/drawing/2014/main" id="{631544BF-521B-42CA-847D-A84AF4389EB8}"/>
              </a:ext>
            </a:extLst>
          </p:cNvPr>
          <p:cNvSpPr>
            <a:spLocks noGrp="1"/>
          </p:cNvSpPr>
          <p:nvPr>
            <p:ph idx="1"/>
          </p:nvPr>
        </p:nvSpPr>
        <p:spPr>
          <a:xfrm>
            <a:off x="904875" y="958849"/>
            <a:ext cx="10515600" cy="5229299"/>
          </a:xfrm>
        </p:spPr>
        <p:txBody>
          <a:bodyPr>
            <a:normAutofit/>
          </a:bodyPr>
          <a:lstStyle/>
          <a:p>
            <a:pPr marL="0" indent="0">
              <a:buNone/>
            </a:pPr>
            <a:r>
              <a:rPr lang="en-US" u="sng" dirty="0"/>
              <a:t>Planning Considerations</a:t>
            </a:r>
            <a:endParaRPr lang="en-US" u="sng" dirty="0">
              <a:ea typeface="Jost*" pitchFamily="2" charset="77"/>
            </a:endParaRPr>
          </a:p>
          <a:p>
            <a:pPr marL="457200" indent="-457200">
              <a:lnSpc>
                <a:spcPct val="150000"/>
              </a:lnSpc>
              <a:buFont typeface="+mj-lt"/>
              <a:buAutoNum type="arabicPeriod"/>
            </a:pPr>
            <a:r>
              <a:rPr lang="en-US" dirty="0">
                <a:ea typeface="Jost*" pitchFamily="2" charset="77"/>
              </a:rPr>
              <a:t>Level of Service</a:t>
            </a:r>
          </a:p>
        </p:txBody>
      </p:sp>
    </p:spTree>
    <p:extLst>
      <p:ext uri="{BB962C8B-B14F-4D97-AF65-F5344CB8AC3E}">
        <p14:creationId xmlns:p14="http://schemas.microsoft.com/office/powerpoint/2010/main" val="72873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09EAA3B-70A9-9249-A213-9E03049344C6}"/>
            </a:ext>
          </a:extLst>
        </p:cNvPr>
        <p:cNvGrpSpPr/>
        <p:nvPr/>
      </p:nvGrpSpPr>
      <p:grpSpPr>
        <a:xfrm>
          <a:off x="0" y="0"/>
          <a:ext cx="0" cy="0"/>
          <a:chOff x="0" y="0"/>
          <a:chExt cx="0" cy="0"/>
        </a:xfrm>
      </p:grpSpPr>
      <p:pic>
        <p:nvPicPr>
          <p:cNvPr id="20" name="Graphic 19" descr="Swimming outline">
            <a:extLst>
              <a:ext uri="{FF2B5EF4-FFF2-40B4-BE49-F238E27FC236}">
                <a16:creationId xmlns:a16="http://schemas.microsoft.com/office/drawing/2014/main" id="{338FAB6A-7CDD-40EA-E210-AE454FB9B5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4" name="object 2">
            <a:extLst>
              <a:ext uri="{FF2B5EF4-FFF2-40B4-BE49-F238E27FC236}">
                <a16:creationId xmlns:a16="http://schemas.microsoft.com/office/drawing/2014/main" id="{7528D0D7-5AB4-2D1D-E954-7DF68EC6F087}"/>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sp>
        <p:nvSpPr>
          <p:cNvPr id="8" name="Title 1">
            <a:extLst>
              <a:ext uri="{FF2B5EF4-FFF2-40B4-BE49-F238E27FC236}">
                <a16:creationId xmlns:a16="http://schemas.microsoft.com/office/drawing/2014/main" id="{6510D4D6-E478-485D-B4AD-A44AC47DD29F}"/>
              </a:ext>
            </a:extLst>
          </p:cNvPr>
          <p:cNvSpPr>
            <a:spLocks noGrp="1"/>
          </p:cNvSpPr>
          <p:nvPr>
            <p:ph type="title"/>
          </p:nvPr>
        </p:nvSpPr>
        <p:spPr>
          <a:xfrm>
            <a:off x="838200" y="365125"/>
            <a:ext cx="10515600" cy="471454"/>
          </a:xfrm>
        </p:spPr>
        <p:txBody>
          <a:bodyPr>
            <a:noAutofit/>
          </a:bodyPr>
          <a:lstStyle/>
          <a:p>
            <a:r>
              <a:rPr lang="en-US" dirty="0"/>
              <a:t>Discussion</a:t>
            </a:r>
          </a:p>
        </p:txBody>
      </p:sp>
      <p:sp>
        <p:nvSpPr>
          <p:cNvPr id="10" name="Content Placeholder 2">
            <a:extLst>
              <a:ext uri="{FF2B5EF4-FFF2-40B4-BE49-F238E27FC236}">
                <a16:creationId xmlns:a16="http://schemas.microsoft.com/office/drawing/2014/main" id="{631544BF-521B-42CA-847D-A84AF4389EB8}"/>
              </a:ext>
            </a:extLst>
          </p:cNvPr>
          <p:cNvSpPr>
            <a:spLocks noGrp="1"/>
          </p:cNvSpPr>
          <p:nvPr>
            <p:ph idx="1"/>
          </p:nvPr>
        </p:nvSpPr>
        <p:spPr>
          <a:xfrm>
            <a:off x="904875" y="958849"/>
            <a:ext cx="10515600" cy="5229299"/>
          </a:xfrm>
        </p:spPr>
        <p:txBody>
          <a:bodyPr>
            <a:normAutofit/>
          </a:bodyPr>
          <a:lstStyle/>
          <a:p>
            <a:pPr marL="0" indent="0">
              <a:buNone/>
            </a:pPr>
            <a:r>
              <a:rPr lang="en-US" u="sng" dirty="0"/>
              <a:t>Planning Considerations</a:t>
            </a:r>
            <a:endParaRPr lang="en-US" u="sng" dirty="0">
              <a:ea typeface="Jost*" pitchFamily="2" charset="77"/>
            </a:endParaRPr>
          </a:p>
          <a:p>
            <a:pPr marL="457200" indent="-457200">
              <a:lnSpc>
                <a:spcPct val="150000"/>
              </a:lnSpc>
              <a:buFont typeface="+mj-lt"/>
              <a:buAutoNum type="arabicPeriod"/>
            </a:pPr>
            <a:r>
              <a:rPr lang="en-US" dirty="0">
                <a:ea typeface="Jost*" pitchFamily="2" charset="77"/>
              </a:rPr>
              <a:t>Level of Service</a:t>
            </a:r>
          </a:p>
        </p:txBody>
      </p:sp>
      <p:pic>
        <p:nvPicPr>
          <p:cNvPr id="3" name="Picture 2">
            <a:extLst>
              <a:ext uri="{FF2B5EF4-FFF2-40B4-BE49-F238E27FC236}">
                <a16:creationId xmlns:a16="http://schemas.microsoft.com/office/drawing/2014/main" id="{3852692D-57B9-6432-1BC3-2E1AE904C552}"/>
              </a:ext>
            </a:extLst>
          </p:cNvPr>
          <p:cNvPicPr>
            <a:picLocks noChangeAspect="1"/>
          </p:cNvPicPr>
          <p:nvPr/>
        </p:nvPicPr>
        <p:blipFill>
          <a:blip r:embed="rId5"/>
          <a:stretch>
            <a:fillRect/>
          </a:stretch>
        </p:blipFill>
        <p:spPr>
          <a:xfrm>
            <a:off x="4599631" y="834712"/>
            <a:ext cx="7592370" cy="5334875"/>
          </a:xfrm>
          <a:prstGeom prst="rect">
            <a:avLst/>
          </a:prstGeom>
        </p:spPr>
      </p:pic>
    </p:spTree>
    <p:extLst>
      <p:ext uri="{BB962C8B-B14F-4D97-AF65-F5344CB8AC3E}">
        <p14:creationId xmlns:p14="http://schemas.microsoft.com/office/powerpoint/2010/main" val="378481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0688A4-F73A-872F-8B0B-BF733FBA7E47}"/>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91F57D30-F11D-9BFC-3485-1B69AC6D811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11" name="object 2">
            <a:extLst>
              <a:ext uri="{FF2B5EF4-FFF2-40B4-BE49-F238E27FC236}">
                <a16:creationId xmlns:a16="http://schemas.microsoft.com/office/drawing/2014/main" id="{87B02D3A-4C7C-CE6E-F209-B772143DB009}"/>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graphicFrame>
        <p:nvGraphicFramePr>
          <p:cNvPr id="6" name="Table 5">
            <a:extLst>
              <a:ext uri="{FF2B5EF4-FFF2-40B4-BE49-F238E27FC236}">
                <a16:creationId xmlns:a16="http://schemas.microsoft.com/office/drawing/2014/main" id="{5BF29A41-3998-2B35-D5C3-B0C87FF2F645}"/>
              </a:ext>
            </a:extLst>
          </p:cNvPr>
          <p:cNvGraphicFramePr>
            <a:graphicFrameLocks noGrp="1"/>
          </p:cNvGraphicFramePr>
          <p:nvPr>
            <p:extLst>
              <p:ext uri="{D42A27DB-BD31-4B8C-83A1-F6EECF244321}">
                <p14:modId xmlns:p14="http://schemas.microsoft.com/office/powerpoint/2010/main" val="2850294428"/>
              </p:ext>
            </p:extLst>
          </p:nvPr>
        </p:nvGraphicFramePr>
        <p:xfrm>
          <a:off x="1650331" y="2057400"/>
          <a:ext cx="8891337" cy="2743200"/>
        </p:xfrm>
        <a:graphic>
          <a:graphicData uri="http://schemas.openxmlformats.org/drawingml/2006/table">
            <a:tbl>
              <a:tblPr firstRow="1" firstCol="1" bandRow="1"/>
              <a:tblGrid>
                <a:gridCol w="2430379">
                  <a:extLst>
                    <a:ext uri="{9D8B030D-6E8A-4147-A177-3AD203B41FA5}">
                      <a16:colId xmlns:a16="http://schemas.microsoft.com/office/drawing/2014/main" val="2912159212"/>
                    </a:ext>
                  </a:extLst>
                </a:gridCol>
                <a:gridCol w="2033336">
                  <a:extLst>
                    <a:ext uri="{9D8B030D-6E8A-4147-A177-3AD203B41FA5}">
                      <a16:colId xmlns:a16="http://schemas.microsoft.com/office/drawing/2014/main" val="454906870"/>
                    </a:ext>
                  </a:extLst>
                </a:gridCol>
                <a:gridCol w="1903313">
                  <a:extLst>
                    <a:ext uri="{9D8B030D-6E8A-4147-A177-3AD203B41FA5}">
                      <a16:colId xmlns:a16="http://schemas.microsoft.com/office/drawing/2014/main" val="2136037905"/>
                    </a:ext>
                  </a:extLst>
                </a:gridCol>
                <a:gridCol w="2524309">
                  <a:extLst>
                    <a:ext uri="{9D8B030D-6E8A-4147-A177-3AD203B41FA5}">
                      <a16:colId xmlns:a16="http://schemas.microsoft.com/office/drawing/2014/main" val="2149308053"/>
                    </a:ext>
                  </a:extLst>
                </a:gridCol>
              </a:tblGrid>
              <a:tr h="0">
                <a:tc>
                  <a:txBody>
                    <a:bodyPr/>
                    <a:lstStyle/>
                    <a:p>
                      <a:pPr>
                        <a:buNone/>
                      </a:pPr>
                      <a:r>
                        <a:rPr lang="en-CA" sz="18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Facility / Asset</a:t>
                      </a:r>
                      <a:endParaRPr lang="en-CA"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1800" kern="100">
                          <a:solidFill>
                            <a:srgbClr val="FFFFFF"/>
                          </a:solidFill>
                          <a:effectLst/>
                          <a:latin typeface="Arial" panose="020B0604020202020204" pitchFamily="34" charset="0"/>
                          <a:ea typeface="Aptos" panose="020B0004020202020204" pitchFamily="34" charset="0"/>
                          <a:cs typeface="Arial" panose="020B0604020202020204" pitchFamily="34" charset="0"/>
                        </a:rPr>
                        <a:t>Year of Construction (and major renovations)</a:t>
                      </a:r>
                      <a:endParaRPr lang="en-CA"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18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Facility / Asset Condition*</a:t>
                      </a:r>
                      <a:endParaRPr lang="en-CA"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18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Approx. Year of Renewal /Replacement</a:t>
                      </a:r>
                      <a:endParaRPr lang="en-CA"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extLst>
                  <a:ext uri="{0D108BD9-81ED-4DB2-BD59-A6C34878D82A}">
                    <a16:rowId xmlns:a16="http://schemas.microsoft.com/office/drawing/2014/main" val="3531896437"/>
                  </a:ext>
                </a:extLst>
              </a:tr>
              <a:tr h="0">
                <a:tc>
                  <a:txBody>
                    <a:bodyPr/>
                    <a:lstStyle/>
                    <a:p>
                      <a:pPr>
                        <a:buNone/>
                      </a:pPr>
                      <a:r>
                        <a:rPr lang="en-CA" sz="1800" kern="100" dirty="0">
                          <a:effectLst/>
                          <a:latin typeface="Arial" panose="020B0604020202020204" pitchFamily="34" charset="0"/>
                          <a:ea typeface="Aptos" panose="020B0004020202020204" pitchFamily="34" charset="0"/>
                          <a:cs typeface="Arial" panose="020B0604020202020204" pitchFamily="34" charset="0"/>
                        </a:rPr>
                        <a:t>Abbotsford Recreation Centre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1972, renovation in mid 1990’s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a:effectLst/>
                          <a:latin typeface="Arial" panose="020B0604020202020204" pitchFamily="34" charset="0"/>
                          <a:ea typeface="Aptos" panose="020B0004020202020204" pitchFamily="34" charset="0"/>
                          <a:cs typeface="Arial" panose="020B0604020202020204" pitchFamily="34" charset="0"/>
                        </a:rPr>
                        <a:t>Fair to Poor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2042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5249974"/>
                  </a:ext>
                </a:extLst>
              </a:tr>
              <a:tr h="0">
                <a:tc>
                  <a:txBody>
                    <a:bodyPr/>
                    <a:lstStyle/>
                    <a:p>
                      <a:pPr>
                        <a:buNone/>
                      </a:pPr>
                      <a:r>
                        <a:rPr lang="en-CA" sz="1800" kern="100">
                          <a:effectLst/>
                          <a:latin typeface="Arial" panose="020B0604020202020204" pitchFamily="34" charset="0"/>
                          <a:ea typeface="Aptos" panose="020B0004020202020204" pitchFamily="34" charset="0"/>
                          <a:cs typeface="Arial" panose="020B0604020202020204" pitchFamily="34" charset="0"/>
                        </a:rPr>
                        <a:t>Matsqui Recreation Centre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1991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Poor to Critical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2037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2469762"/>
                  </a:ext>
                </a:extLst>
              </a:tr>
              <a:tr h="0">
                <a:tc>
                  <a:txBody>
                    <a:bodyPr/>
                    <a:lstStyle/>
                    <a:p>
                      <a:pPr>
                        <a:buNone/>
                      </a:pPr>
                      <a:r>
                        <a:rPr lang="en-CA" sz="1800" kern="100">
                          <a:effectLst/>
                          <a:latin typeface="Arial" panose="020B0604020202020204" pitchFamily="34" charset="0"/>
                          <a:ea typeface="Aptos" panose="020B0004020202020204" pitchFamily="34" charset="0"/>
                          <a:cs typeface="Arial" panose="020B0604020202020204" pitchFamily="34" charset="0"/>
                        </a:rPr>
                        <a:t>Centennial Outdoor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1958, renovations in 1996, 2008, &amp; 2022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Poor to Critical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800" kern="100" dirty="0">
                          <a:effectLst/>
                          <a:latin typeface="Arial" panose="020B0604020202020204" pitchFamily="34" charset="0"/>
                          <a:ea typeface="Aptos" panose="020B0004020202020204" pitchFamily="34" charset="0"/>
                          <a:cs typeface="Arial" panose="020B0604020202020204" pitchFamily="34" charset="0"/>
                        </a:rPr>
                        <a:t>2032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3365064"/>
                  </a:ext>
                </a:extLst>
              </a:tr>
            </a:tbl>
          </a:graphicData>
        </a:graphic>
      </p:graphicFrame>
      <p:sp>
        <p:nvSpPr>
          <p:cNvPr id="7" name="Content Placeholder 2">
            <a:extLst>
              <a:ext uri="{FF2B5EF4-FFF2-40B4-BE49-F238E27FC236}">
                <a16:creationId xmlns:a16="http://schemas.microsoft.com/office/drawing/2014/main" id="{2F574279-4890-4FCD-BA77-61525B6AD81D}"/>
              </a:ext>
            </a:extLst>
          </p:cNvPr>
          <p:cNvSpPr txBox="1">
            <a:spLocks/>
          </p:cNvSpPr>
          <p:nvPr/>
        </p:nvSpPr>
        <p:spPr>
          <a:xfrm>
            <a:off x="904875" y="958849"/>
            <a:ext cx="10515600"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Planning Considerations</a:t>
            </a:r>
            <a:endParaRPr lang="en-US" u="sng" dirty="0">
              <a:ea typeface="Jost*" pitchFamily="2" charset="77"/>
            </a:endParaRPr>
          </a:p>
          <a:p>
            <a:pPr marL="457200" indent="-457200" algn="l">
              <a:lnSpc>
                <a:spcPct val="150000"/>
              </a:lnSpc>
              <a:buFont typeface="+mj-lt"/>
              <a:buAutoNum type="arabicPeriod" startAt="2"/>
            </a:pPr>
            <a:r>
              <a:rPr lang="en-US" dirty="0">
                <a:ea typeface="Jost*" pitchFamily="2" charset="77"/>
              </a:rPr>
              <a:t>Infrastructure Age and Condition</a:t>
            </a:r>
          </a:p>
        </p:txBody>
      </p:sp>
      <p:sp>
        <p:nvSpPr>
          <p:cNvPr id="10" name="Title 1">
            <a:extLst>
              <a:ext uri="{FF2B5EF4-FFF2-40B4-BE49-F238E27FC236}">
                <a16:creationId xmlns:a16="http://schemas.microsoft.com/office/drawing/2014/main" id="{BB94250A-F52E-4F3F-83E1-49CC76B6BC74}"/>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Tree>
    <p:extLst>
      <p:ext uri="{BB962C8B-B14F-4D97-AF65-F5344CB8AC3E}">
        <p14:creationId xmlns:p14="http://schemas.microsoft.com/office/powerpoint/2010/main" val="3907882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9C5EAC4-02F8-EB24-1658-A86FB5520873}"/>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D500D095-BCB0-43F3-E2B9-32EC49C11E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10" name="object 2">
            <a:extLst>
              <a:ext uri="{FF2B5EF4-FFF2-40B4-BE49-F238E27FC236}">
                <a16:creationId xmlns:a16="http://schemas.microsoft.com/office/drawing/2014/main" id="{4BCFD132-B2B4-FC38-2778-A8572E38EAAC}"/>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sp>
        <p:nvSpPr>
          <p:cNvPr id="11" name="Oval 10">
            <a:extLst>
              <a:ext uri="{FF2B5EF4-FFF2-40B4-BE49-F238E27FC236}">
                <a16:creationId xmlns:a16="http://schemas.microsoft.com/office/drawing/2014/main" id="{A32910D0-9CEF-5B8E-AA22-986D19C46D88}"/>
              </a:ext>
            </a:extLst>
          </p:cNvPr>
          <p:cNvSpPr/>
          <p:nvPr/>
        </p:nvSpPr>
        <p:spPr>
          <a:xfrm>
            <a:off x="47794" y="2514722"/>
            <a:ext cx="2437914" cy="2437914"/>
          </a:xfrm>
          <a:prstGeom prst="ellipse">
            <a:avLst/>
          </a:prstGeom>
          <a:solidFill>
            <a:srgbClr val="0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latin typeface="Arial" panose="020B0604020202020204" pitchFamily="34" charset="0"/>
                <a:ea typeface="Jost* 300 Light" pitchFamily="2" charset="77"/>
                <a:cs typeface="Arial" panose="020B0604020202020204" pitchFamily="34" charset="0"/>
              </a:rPr>
              <a:t>Neighbourhood</a:t>
            </a:r>
            <a:r>
              <a:rPr lang="en-US" sz="1600" dirty="0">
                <a:latin typeface="Arial" panose="020B0604020202020204" pitchFamily="34" charset="0"/>
                <a:ea typeface="Jost* 300 Light" pitchFamily="2" charset="77"/>
                <a:cs typeface="Arial" panose="020B0604020202020204" pitchFamily="34" charset="0"/>
              </a:rPr>
              <a:t> Pool</a:t>
            </a:r>
          </a:p>
          <a:p>
            <a:pPr algn="ctr"/>
            <a:endParaRPr lang="en-US" sz="1400" dirty="0">
              <a:latin typeface="Arial" panose="020B0604020202020204" pitchFamily="34" charset="0"/>
              <a:ea typeface="Jost* 300 Light" pitchFamily="2" charset="77"/>
              <a:cs typeface="Arial" panose="020B0604020202020204" pitchFamily="34" charset="0"/>
            </a:endParaRPr>
          </a:p>
          <a:p>
            <a:pPr algn="ctr"/>
            <a:r>
              <a:rPr lang="en-US" sz="1200" dirty="0">
                <a:latin typeface="Arial" panose="020B0604020202020204" pitchFamily="34" charset="0"/>
                <a:ea typeface="Jost* 300 Light" pitchFamily="2" charset="77"/>
                <a:cs typeface="Arial" panose="020B0604020202020204" pitchFamily="34" charset="0"/>
              </a:rPr>
              <a:t>~200,000 swims/yr</a:t>
            </a:r>
          </a:p>
        </p:txBody>
      </p:sp>
      <p:sp>
        <p:nvSpPr>
          <p:cNvPr id="12" name="Oval 11">
            <a:extLst>
              <a:ext uri="{FF2B5EF4-FFF2-40B4-BE49-F238E27FC236}">
                <a16:creationId xmlns:a16="http://schemas.microsoft.com/office/drawing/2014/main" id="{278B60EB-250E-E337-4AA3-77A628DD623E}"/>
              </a:ext>
            </a:extLst>
          </p:cNvPr>
          <p:cNvSpPr/>
          <p:nvPr/>
        </p:nvSpPr>
        <p:spPr>
          <a:xfrm>
            <a:off x="2502990" y="1774597"/>
            <a:ext cx="3178039" cy="3178039"/>
          </a:xfrm>
          <a:prstGeom prst="ellipse">
            <a:avLst/>
          </a:prstGeom>
          <a:solidFill>
            <a:srgbClr val="0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ea typeface="Jost* 300 Light" pitchFamily="2" charset="77"/>
                <a:cs typeface="Arial" panose="020B0604020202020204" pitchFamily="34" charset="0"/>
              </a:rPr>
              <a:t>Community Pool</a:t>
            </a:r>
          </a:p>
          <a:p>
            <a:pPr algn="ctr"/>
            <a:endParaRPr lang="en-US" dirty="0">
              <a:latin typeface="Arial" panose="020B0604020202020204" pitchFamily="34" charset="0"/>
              <a:ea typeface="Jost* 300 Light" pitchFamily="2" charset="77"/>
              <a:cs typeface="Arial" panose="020B0604020202020204" pitchFamily="34" charset="0"/>
            </a:endParaRPr>
          </a:p>
          <a:p>
            <a:pPr algn="ctr"/>
            <a:r>
              <a:rPr lang="en-US" sz="1200" dirty="0">
                <a:latin typeface="Arial" panose="020B0604020202020204" pitchFamily="34" charset="0"/>
                <a:ea typeface="Jost* 300 Light" pitchFamily="2" charset="77"/>
                <a:cs typeface="Arial" panose="020B0604020202020204" pitchFamily="34" charset="0"/>
              </a:rPr>
              <a:t>~400,000 swims/yr</a:t>
            </a:r>
          </a:p>
        </p:txBody>
      </p:sp>
      <p:sp>
        <p:nvSpPr>
          <p:cNvPr id="13" name="Oval 12">
            <a:extLst>
              <a:ext uri="{FF2B5EF4-FFF2-40B4-BE49-F238E27FC236}">
                <a16:creationId xmlns:a16="http://schemas.microsoft.com/office/drawing/2014/main" id="{E90E9D0D-84AE-95B7-3DBB-DE8137F2133D}"/>
              </a:ext>
            </a:extLst>
          </p:cNvPr>
          <p:cNvSpPr/>
          <p:nvPr/>
        </p:nvSpPr>
        <p:spPr>
          <a:xfrm>
            <a:off x="5698311" y="1207556"/>
            <a:ext cx="3745080" cy="3745080"/>
          </a:xfrm>
          <a:prstGeom prst="ellipse">
            <a:avLst/>
          </a:prstGeom>
          <a:solidFill>
            <a:srgbClr val="0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ea typeface="Jost* 300 Light" pitchFamily="2" charset="77"/>
                <a:cs typeface="Arial" panose="020B0604020202020204" pitchFamily="34" charset="0"/>
              </a:rPr>
              <a:t>Destination Pool</a:t>
            </a:r>
          </a:p>
          <a:p>
            <a:pPr algn="ctr"/>
            <a:endParaRPr lang="en-US" dirty="0">
              <a:latin typeface="Arial" panose="020B0604020202020204" pitchFamily="34" charset="0"/>
              <a:ea typeface="Jost* 300 Light" pitchFamily="2" charset="77"/>
              <a:cs typeface="Arial" panose="020B0604020202020204" pitchFamily="34" charset="0"/>
            </a:endParaRPr>
          </a:p>
          <a:p>
            <a:pPr algn="ctr"/>
            <a:r>
              <a:rPr lang="en-US" sz="1200" dirty="0">
                <a:latin typeface="Arial" panose="020B0604020202020204" pitchFamily="34" charset="0"/>
                <a:ea typeface="Jost* 300 Light" pitchFamily="2" charset="77"/>
                <a:cs typeface="Arial" panose="020B0604020202020204" pitchFamily="34" charset="0"/>
              </a:rPr>
              <a:t>~750,000 swims/yr</a:t>
            </a:r>
          </a:p>
        </p:txBody>
      </p:sp>
      <p:sp>
        <p:nvSpPr>
          <p:cNvPr id="14" name="Oval 13">
            <a:extLst>
              <a:ext uri="{FF2B5EF4-FFF2-40B4-BE49-F238E27FC236}">
                <a16:creationId xmlns:a16="http://schemas.microsoft.com/office/drawing/2014/main" id="{A6A3A697-265C-F4B7-C1C4-05D4D0703D08}"/>
              </a:ext>
            </a:extLst>
          </p:cNvPr>
          <p:cNvSpPr/>
          <p:nvPr/>
        </p:nvSpPr>
        <p:spPr>
          <a:xfrm>
            <a:off x="9460673" y="2221309"/>
            <a:ext cx="2731327" cy="2731327"/>
          </a:xfrm>
          <a:prstGeom prst="ellipse">
            <a:avLst/>
          </a:prstGeom>
          <a:solidFill>
            <a:srgbClr val="0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ea typeface="Jost* 300 Light" pitchFamily="2" charset="77"/>
                <a:cs typeface="Arial" panose="020B0604020202020204" pitchFamily="34" charset="0"/>
              </a:rPr>
              <a:t>Specialized (Training) Pool</a:t>
            </a:r>
          </a:p>
          <a:p>
            <a:pPr algn="ctr"/>
            <a:endParaRPr lang="en-US" dirty="0">
              <a:latin typeface="Arial" panose="020B0604020202020204" pitchFamily="34" charset="0"/>
              <a:ea typeface="Jost* 300 Light" pitchFamily="2" charset="77"/>
              <a:cs typeface="Arial" panose="020B0604020202020204" pitchFamily="34" charset="0"/>
            </a:endParaRPr>
          </a:p>
          <a:p>
            <a:pPr algn="ctr"/>
            <a:r>
              <a:rPr lang="en-US" sz="1200" dirty="0">
                <a:latin typeface="Arial" panose="020B0604020202020204" pitchFamily="34" charset="0"/>
                <a:ea typeface="Jost* 300 Light" pitchFamily="2" charset="77"/>
                <a:cs typeface="Arial" panose="020B0604020202020204" pitchFamily="34" charset="0"/>
              </a:rPr>
              <a:t>~275,000 swims/yr</a:t>
            </a:r>
          </a:p>
        </p:txBody>
      </p:sp>
      <p:sp>
        <p:nvSpPr>
          <p:cNvPr id="15" name="TextBox 14">
            <a:extLst>
              <a:ext uri="{FF2B5EF4-FFF2-40B4-BE49-F238E27FC236}">
                <a16:creationId xmlns:a16="http://schemas.microsoft.com/office/drawing/2014/main" id="{4A59724D-323E-6F28-F4B7-262BE8B52EAB}"/>
              </a:ext>
            </a:extLst>
          </p:cNvPr>
          <p:cNvSpPr txBox="1"/>
          <p:nvPr/>
        </p:nvSpPr>
        <p:spPr>
          <a:xfrm>
            <a:off x="370069" y="5056834"/>
            <a:ext cx="1793363" cy="954107"/>
          </a:xfrm>
          <a:prstGeom prst="rect">
            <a:avLst/>
          </a:prstGeom>
          <a:noFill/>
        </p:spPr>
        <p:txBody>
          <a:bodyPr wrap="square" rtlCol="0">
            <a:spAutoFit/>
          </a:bodyPr>
          <a:lstStyle/>
          <a:p>
            <a:pPr algn="ctr"/>
            <a:r>
              <a:rPr lang="en-US" sz="1400" dirty="0">
                <a:latin typeface="Arial" panose="020B0604020202020204" pitchFamily="34" charset="0"/>
                <a:ea typeface="Jost* 300 Light" pitchFamily="2" charset="77"/>
                <a:cs typeface="Arial" panose="020B0604020202020204" pitchFamily="34" charset="0"/>
              </a:rPr>
              <a:t>25m six-lane tank</a:t>
            </a:r>
          </a:p>
          <a:p>
            <a:pPr algn="ctr"/>
            <a:r>
              <a:rPr lang="en-US" sz="1400" dirty="0">
                <a:latin typeface="Arial" panose="020B0604020202020204" pitchFamily="34" charset="0"/>
                <a:ea typeface="Jost* 300 Light" pitchFamily="2" charset="77"/>
                <a:cs typeface="Arial" panose="020B0604020202020204" pitchFamily="34" charset="0"/>
              </a:rPr>
              <a:t>Basic aquatic services for local area</a:t>
            </a:r>
          </a:p>
        </p:txBody>
      </p:sp>
      <p:sp>
        <p:nvSpPr>
          <p:cNvPr id="16" name="TextBox 15">
            <a:extLst>
              <a:ext uri="{FF2B5EF4-FFF2-40B4-BE49-F238E27FC236}">
                <a16:creationId xmlns:a16="http://schemas.microsoft.com/office/drawing/2014/main" id="{E58792B1-CF2B-EC02-0908-8EC2E35B6E50}"/>
              </a:ext>
            </a:extLst>
          </p:cNvPr>
          <p:cNvSpPr txBox="1"/>
          <p:nvPr/>
        </p:nvSpPr>
        <p:spPr>
          <a:xfrm>
            <a:off x="3195328" y="5056834"/>
            <a:ext cx="1793363" cy="954107"/>
          </a:xfrm>
          <a:prstGeom prst="rect">
            <a:avLst/>
          </a:prstGeom>
          <a:noFill/>
        </p:spPr>
        <p:txBody>
          <a:bodyPr wrap="square" rtlCol="0">
            <a:spAutoFit/>
          </a:bodyPr>
          <a:lstStyle/>
          <a:p>
            <a:pPr algn="ctr"/>
            <a:r>
              <a:rPr lang="en-US" sz="1400" dirty="0">
                <a:latin typeface="Arial" panose="020B0604020202020204" pitchFamily="34" charset="0"/>
                <a:ea typeface="Jost* 300 Light" pitchFamily="2" charset="77"/>
                <a:cs typeface="Arial" panose="020B0604020202020204" pitchFamily="34" charset="0"/>
              </a:rPr>
              <a:t>More specialized aquatic amenities and services</a:t>
            </a:r>
          </a:p>
          <a:p>
            <a:pPr algn="ctr"/>
            <a:r>
              <a:rPr lang="en-US" sz="1400" dirty="0">
                <a:latin typeface="Arial" panose="020B0604020202020204" pitchFamily="34" charset="0"/>
                <a:ea typeface="Jost* 300 Light" pitchFamily="2" charset="77"/>
                <a:cs typeface="Arial" panose="020B0604020202020204" pitchFamily="34" charset="0"/>
              </a:rPr>
              <a:t>Serves ¼ - ½ of City</a:t>
            </a:r>
          </a:p>
        </p:txBody>
      </p:sp>
      <p:sp>
        <p:nvSpPr>
          <p:cNvPr id="17" name="TextBox 16">
            <a:extLst>
              <a:ext uri="{FF2B5EF4-FFF2-40B4-BE49-F238E27FC236}">
                <a16:creationId xmlns:a16="http://schemas.microsoft.com/office/drawing/2014/main" id="{5C6275BC-30BE-451F-6A82-28DCEC7D0F2C}"/>
              </a:ext>
            </a:extLst>
          </p:cNvPr>
          <p:cNvSpPr txBox="1"/>
          <p:nvPr/>
        </p:nvSpPr>
        <p:spPr>
          <a:xfrm>
            <a:off x="6200552" y="5050121"/>
            <a:ext cx="2740597" cy="954107"/>
          </a:xfrm>
          <a:prstGeom prst="rect">
            <a:avLst/>
          </a:prstGeom>
          <a:noFill/>
        </p:spPr>
        <p:txBody>
          <a:bodyPr wrap="square" rtlCol="0">
            <a:spAutoFit/>
          </a:bodyPr>
          <a:lstStyle/>
          <a:p>
            <a:pPr algn="ctr"/>
            <a:r>
              <a:rPr lang="en-US" sz="1400" dirty="0">
                <a:latin typeface="Arial" panose="020B0604020202020204" pitchFamily="34" charset="0"/>
                <a:ea typeface="Jost* 300 Light" pitchFamily="2" charset="77"/>
                <a:cs typeface="Arial" panose="020B0604020202020204" pitchFamily="34" charset="0"/>
              </a:rPr>
              <a:t>Comprehensive multi-tank pools</a:t>
            </a:r>
          </a:p>
          <a:p>
            <a:pPr algn="ctr"/>
            <a:r>
              <a:rPr lang="en-US" sz="1400" dirty="0">
                <a:latin typeface="Arial" panose="020B0604020202020204" pitchFamily="34" charset="0"/>
                <a:ea typeface="Jost* 300 Light" pitchFamily="2" charset="77"/>
                <a:cs typeface="Arial" panose="020B0604020202020204" pitchFamily="34" charset="0"/>
              </a:rPr>
              <a:t>Significant leisure focus</a:t>
            </a:r>
          </a:p>
          <a:p>
            <a:pPr algn="ctr"/>
            <a:r>
              <a:rPr lang="en-US" sz="1400" dirty="0">
                <a:latin typeface="Arial" panose="020B0604020202020204" pitchFamily="34" charset="0"/>
                <a:ea typeface="Jost* 300 Light" pitchFamily="2" charset="77"/>
                <a:cs typeface="Arial" panose="020B0604020202020204" pitchFamily="34" charset="0"/>
              </a:rPr>
              <a:t>Centrally located, serves majority of City</a:t>
            </a:r>
          </a:p>
        </p:txBody>
      </p:sp>
      <p:sp>
        <p:nvSpPr>
          <p:cNvPr id="19" name="TextBox 18">
            <a:extLst>
              <a:ext uri="{FF2B5EF4-FFF2-40B4-BE49-F238E27FC236}">
                <a16:creationId xmlns:a16="http://schemas.microsoft.com/office/drawing/2014/main" id="{5420F804-A5B5-F015-3293-87C4D6A8288D}"/>
              </a:ext>
            </a:extLst>
          </p:cNvPr>
          <p:cNvSpPr txBox="1"/>
          <p:nvPr/>
        </p:nvSpPr>
        <p:spPr>
          <a:xfrm>
            <a:off x="9505882" y="5056834"/>
            <a:ext cx="2640908" cy="1169551"/>
          </a:xfrm>
          <a:prstGeom prst="rect">
            <a:avLst/>
          </a:prstGeom>
          <a:noFill/>
        </p:spPr>
        <p:txBody>
          <a:bodyPr wrap="square" rtlCol="0">
            <a:spAutoFit/>
          </a:bodyPr>
          <a:lstStyle/>
          <a:p>
            <a:pPr algn="ctr"/>
            <a:r>
              <a:rPr lang="en-US" sz="1400" dirty="0">
                <a:latin typeface="Arial" panose="020B0604020202020204" pitchFamily="34" charset="0"/>
                <a:ea typeface="Jost* 300 Light" pitchFamily="2" charset="77"/>
                <a:cs typeface="Arial" panose="020B0604020202020204" pitchFamily="34" charset="0"/>
              </a:rPr>
              <a:t>50m tank</a:t>
            </a:r>
          </a:p>
          <a:p>
            <a:pPr algn="ctr"/>
            <a:r>
              <a:rPr lang="en-US" sz="1400" dirty="0">
                <a:latin typeface="Arial" panose="020B0604020202020204" pitchFamily="34" charset="0"/>
                <a:ea typeface="Jost* 300 Light" pitchFamily="2" charset="77"/>
                <a:cs typeface="Arial" panose="020B0604020202020204" pitchFamily="34" charset="0"/>
              </a:rPr>
              <a:t>Endurance &amp; competitive training</a:t>
            </a:r>
          </a:p>
          <a:p>
            <a:pPr algn="ctr"/>
            <a:r>
              <a:rPr lang="en-US" sz="1400" dirty="0">
                <a:latin typeface="Arial" panose="020B0604020202020204" pitchFamily="34" charset="0"/>
                <a:ea typeface="Jost* 300 Light" pitchFamily="2" charset="77"/>
                <a:cs typeface="Arial" panose="020B0604020202020204" pitchFamily="34" charset="0"/>
              </a:rPr>
              <a:t>Athlete development and sport hosting events</a:t>
            </a:r>
          </a:p>
        </p:txBody>
      </p:sp>
      <p:sp>
        <p:nvSpPr>
          <p:cNvPr id="18" name="Content Placeholder 2">
            <a:extLst>
              <a:ext uri="{FF2B5EF4-FFF2-40B4-BE49-F238E27FC236}">
                <a16:creationId xmlns:a16="http://schemas.microsoft.com/office/drawing/2014/main" id="{11BBBAFD-3212-4C00-9228-FEF5DAC308BE}"/>
              </a:ext>
            </a:extLst>
          </p:cNvPr>
          <p:cNvSpPr txBox="1">
            <a:spLocks/>
          </p:cNvSpPr>
          <p:nvPr/>
        </p:nvSpPr>
        <p:spPr>
          <a:xfrm>
            <a:off x="904875" y="958849"/>
            <a:ext cx="10515600"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Planning Considerations</a:t>
            </a:r>
          </a:p>
          <a:p>
            <a:pPr marL="457200" indent="-457200" algn="l">
              <a:buFont typeface="+mj-lt"/>
              <a:buAutoNum type="arabicPeriod" startAt="3"/>
            </a:pPr>
            <a:r>
              <a:rPr lang="en-US" dirty="0"/>
              <a:t>Facility Size and Scale</a:t>
            </a:r>
          </a:p>
        </p:txBody>
      </p:sp>
      <p:sp>
        <p:nvSpPr>
          <p:cNvPr id="20" name="Title 1">
            <a:extLst>
              <a:ext uri="{FF2B5EF4-FFF2-40B4-BE49-F238E27FC236}">
                <a16:creationId xmlns:a16="http://schemas.microsoft.com/office/drawing/2014/main" id="{44CFE39C-5514-40BC-AE83-DB84E9655DE0}"/>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Tree>
    <p:extLst>
      <p:ext uri="{BB962C8B-B14F-4D97-AF65-F5344CB8AC3E}">
        <p14:creationId xmlns:p14="http://schemas.microsoft.com/office/powerpoint/2010/main" val="4103934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A466649-4ACB-C445-192C-ECE1DAAFF96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7BA3876-A4C4-2A90-F29D-1A649D0252AD}"/>
              </a:ext>
            </a:extLst>
          </p:cNvPr>
          <p:cNvSpPr txBox="1">
            <a:spLocks/>
          </p:cNvSpPr>
          <p:nvPr/>
        </p:nvSpPr>
        <p:spPr>
          <a:xfrm>
            <a:off x="-1" y="178037"/>
            <a:ext cx="8761752" cy="901255"/>
          </a:xfrm>
          <a:prstGeom prst="rect">
            <a:avLst/>
          </a:prstGeom>
        </p:spPr>
        <p:txBody>
          <a:bodyPr anchor="ctr" anchorCtr="0"/>
          <a:lstStyle>
            <a:lvl1pPr algn="l" defTabSz="685800"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solidFill>
                  <a:schemeClr val="bg1"/>
                </a:solidFill>
                <a:latin typeface="Jost*" pitchFamily="2" charset="77"/>
                <a:ea typeface="Jost*" pitchFamily="2" charset="77"/>
              </a:rPr>
              <a:t>PROPOSED STRATEGY </a:t>
            </a:r>
            <a:r>
              <a:rPr lang="en-US" sz="2800" dirty="0">
                <a:solidFill>
                  <a:schemeClr val="bg1"/>
                </a:solidFill>
                <a:latin typeface="Jost*" pitchFamily="2" charset="77"/>
                <a:ea typeface="Jost*" pitchFamily="2" charset="77"/>
              </a:rPr>
              <a:t>– Options Assessed</a:t>
            </a:r>
          </a:p>
        </p:txBody>
      </p:sp>
      <p:pic>
        <p:nvPicPr>
          <p:cNvPr id="5" name="Graphic 4" descr="Swimming outline">
            <a:extLst>
              <a:ext uri="{FF2B5EF4-FFF2-40B4-BE49-F238E27FC236}">
                <a16:creationId xmlns:a16="http://schemas.microsoft.com/office/drawing/2014/main" id="{B8FF044C-62E2-9ABB-4BEB-88CB946CAB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4" name="object 2">
            <a:extLst>
              <a:ext uri="{FF2B5EF4-FFF2-40B4-BE49-F238E27FC236}">
                <a16:creationId xmlns:a16="http://schemas.microsoft.com/office/drawing/2014/main" id="{7A602DEE-2FE1-35E1-B4FF-8AAEA2611C75}"/>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graphicFrame>
        <p:nvGraphicFramePr>
          <p:cNvPr id="9" name="Table 8">
            <a:extLst>
              <a:ext uri="{FF2B5EF4-FFF2-40B4-BE49-F238E27FC236}">
                <a16:creationId xmlns:a16="http://schemas.microsoft.com/office/drawing/2014/main" id="{86F82AD3-CFD5-285F-BBAB-749D68BD7AE5}"/>
              </a:ext>
            </a:extLst>
          </p:cNvPr>
          <p:cNvGraphicFramePr>
            <a:graphicFrameLocks noGrp="1"/>
          </p:cNvGraphicFramePr>
          <p:nvPr>
            <p:extLst>
              <p:ext uri="{D42A27DB-BD31-4B8C-83A1-F6EECF244321}">
                <p14:modId xmlns:p14="http://schemas.microsoft.com/office/powerpoint/2010/main" val="2052793365"/>
              </p:ext>
            </p:extLst>
          </p:nvPr>
        </p:nvGraphicFramePr>
        <p:xfrm>
          <a:off x="1391653" y="1942954"/>
          <a:ext cx="9408694" cy="3128210"/>
        </p:xfrm>
        <a:graphic>
          <a:graphicData uri="http://schemas.openxmlformats.org/drawingml/2006/table">
            <a:tbl>
              <a:tblPr firstRow="1" firstCol="1" bandRow="1"/>
              <a:tblGrid>
                <a:gridCol w="4126580">
                  <a:extLst>
                    <a:ext uri="{9D8B030D-6E8A-4147-A177-3AD203B41FA5}">
                      <a16:colId xmlns:a16="http://schemas.microsoft.com/office/drawing/2014/main" val="1845584949"/>
                    </a:ext>
                  </a:extLst>
                </a:gridCol>
                <a:gridCol w="2641057">
                  <a:extLst>
                    <a:ext uri="{9D8B030D-6E8A-4147-A177-3AD203B41FA5}">
                      <a16:colId xmlns:a16="http://schemas.microsoft.com/office/drawing/2014/main" val="2323662688"/>
                    </a:ext>
                  </a:extLst>
                </a:gridCol>
                <a:gridCol w="2641057">
                  <a:extLst>
                    <a:ext uri="{9D8B030D-6E8A-4147-A177-3AD203B41FA5}">
                      <a16:colId xmlns:a16="http://schemas.microsoft.com/office/drawing/2014/main" val="1377717820"/>
                    </a:ext>
                  </a:extLst>
                </a:gridCol>
              </a:tblGrid>
              <a:tr h="661737">
                <a:tc>
                  <a:txBody>
                    <a:bodyPr/>
                    <a:lstStyle/>
                    <a:p>
                      <a:pPr>
                        <a:buNone/>
                      </a:pPr>
                      <a:r>
                        <a:rPr lang="en-CA" sz="16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Accommodation Option Explored</a:t>
                      </a:r>
                      <a:endParaRPr lang="en-CA"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16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Annual Swim Capacity (Approximate)</a:t>
                      </a:r>
                      <a:endParaRPr lang="en-CA"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tc>
                  <a:txBody>
                    <a:bodyPr/>
                    <a:lstStyle/>
                    <a:p>
                      <a:pPr algn="ctr">
                        <a:buNone/>
                      </a:pPr>
                      <a:r>
                        <a:rPr lang="en-CA" sz="16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Total System</a:t>
                      </a:r>
                      <a:endParaRPr lang="en-CA" sz="1600" kern="100" dirty="0">
                        <a:effectLst/>
                        <a:latin typeface="Arial" panose="020B0604020202020204" pitchFamily="34" charset="0"/>
                        <a:ea typeface="Aptos" panose="020B0004020202020204" pitchFamily="34" charset="0"/>
                        <a:cs typeface="Arial" panose="020B0604020202020204" pitchFamily="34" charset="0"/>
                      </a:endParaRPr>
                    </a:p>
                    <a:p>
                      <a:pPr algn="ctr">
                        <a:buNone/>
                      </a:pPr>
                      <a:r>
                        <a:rPr lang="en-CA" sz="1600" kern="100" dirty="0">
                          <a:solidFill>
                            <a:srgbClr val="FFFFFF"/>
                          </a:solidFill>
                          <a:effectLst/>
                          <a:latin typeface="Arial" panose="020B0604020202020204" pitchFamily="34" charset="0"/>
                          <a:ea typeface="Aptos" panose="020B0004020202020204" pitchFamily="34" charset="0"/>
                          <a:cs typeface="Arial" panose="020B0604020202020204" pitchFamily="34" charset="0"/>
                        </a:rPr>
                        <a:t>Capacity</a:t>
                      </a:r>
                      <a:endParaRPr lang="en-CA"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8262"/>
                    </a:solidFill>
                  </a:tcPr>
                </a:tc>
                <a:extLst>
                  <a:ext uri="{0D108BD9-81ED-4DB2-BD59-A6C34878D82A}">
                    <a16:rowId xmlns:a16="http://schemas.microsoft.com/office/drawing/2014/main" val="872821961"/>
                  </a:ext>
                </a:extLst>
              </a:tr>
              <a:tr h="358591">
                <a:tc>
                  <a:txBody>
                    <a:bodyPr/>
                    <a:lstStyle/>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Destination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a:effectLst/>
                          <a:latin typeface="Arial" panose="020B0604020202020204" pitchFamily="34" charset="0"/>
                          <a:ea typeface="Aptos" panose="020B0004020202020204" pitchFamily="34" charset="0"/>
                          <a:cs typeface="Arial" panose="020B0604020202020204" pitchFamily="34" charset="0"/>
                        </a:rPr>
                        <a:t>750,000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a:effectLst/>
                          <a:latin typeface="Arial" panose="020B0604020202020204" pitchFamily="34" charset="0"/>
                          <a:ea typeface="Aptos" panose="020B0004020202020204" pitchFamily="34" charset="0"/>
                          <a:cs typeface="Arial" panose="020B0604020202020204" pitchFamily="34" charset="0"/>
                        </a:rPr>
                        <a:t>750,000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8722435"/>
                  </a:ext>
                </a:extLst>
              </a:tr>
              <a:tr h="700188">
                <a:tc>
                  <a:txBody>
                    <a:bodyPr/>
                    <a:lstStyle/>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Community Pool</a:t>
                      </a:r>
                    </a:p>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Neighbourhood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500,000</a:t>
                      </a:r>
                    </a:p>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250,000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750,000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3990961"/>
                  </a:ext>
                </a:extLst>
              </a:tr>
              <a:tr h="830179">
                <a:tc>
                  <a:txBody>
                    <a:bodyPr/>
                    <a:lstStyle/>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Training 50m Pool</a:t>
                      </a:r>
                    </a:p>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Community Pool</a:t>
                      </a:r>
                    </a:p>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Neighbourhood Pool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a:effectLst/>
                          <a:latin typeface="Arial" panose="020B0604020202020204" pitchFamily="34" charset="0"/>
                          <a:ea typeface="Aptos" panose="020B0004020202020204" pitchFamily="34" charset="0"/>
                          <a:cs typeface="Arial" panose="020B0604020202020204" pitchFamily="34" charset="0"/>
                        </a:rPr>
                        <a:t>275,000</a:t>
                      </a:r>
                    </a:p>
                    <a:p>
                      <a:pPr algn="ctr">
                        <a:buNone/>
                      </a:pPr>
                      <a:r>
                        <a:rPr lang="en-CA" sz="1600" kern="100">
                          <a:effectLst/>
                          <a:latin typeface="Arial" panose="020B0604020202020204" pitchFamily="34" charset="0"/>
                          <a:ea typeface="Aptos" panose="020B0004020202020204" pitchFamily="34" charset="0"/>
                          <a:cs typeface="Arial" panose="020B0604020202020204" pitchFamily="34" charset="0"/>
                        </a:rPr>
                        <a:t>350,000</a:t>
                      </a:r>
                    </a:p>
                    <a:p>
                      <a:pPr algn="ctr">
                        <a:buNone/>
                      </a:pPr>
                      <a:r>
                        <a:rPr lang="en-CA" sz="1600" kern="100">
                          <a:effectLst/>
                          <a:latin typeface="Arial" panose="020B0604020202020204" pitchFamily="34" charset="0"/>
                          <a:ea typeface="Aptos" panose="020B0004020202020204" pitchFamily="34" charset="0"/>
                          <a:cs typeface="Arial" panose="020B0604020202020204" pitchFamily="34" charset="0"/>
                        </a:rPr>
                        <a:t>200,000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825,000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6952624"/>
                  </a:ext>
                </a:extLst>
              </a:tr>
              <a:tr h="577515">
                <a:tc>
                  <a:txBody>
                    <a:bodyPr/>
                    <a:lstStyle/>
                    <a:p>
                      <a:pPr>
                        <a:buNone/>
                      </a:pPr>
                      <a:endParaRPr lang="en-CA" sz="400"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1 x Training 50m Pool</a:t>
                      </a:r>
                    </a:p>
                    <a:p>
                      <a:pPr>
                        <a:buNone/>
                      </a:pPr>
                      <a:r>
                        <a:rPr lang="en-CA" sz="1600" kern="100" dirty="0">
                          <a:effectLst/>
                          <a:latin typeface="Arial" panose="020B0604020202020204" pitchFamily="34" charset="0"/>
                          <a:ea typeface="Aptos" panose="020B0004020202020204" pitchFamily="34" charset="0"/>
                          <a:cs typeface="Arial" panose="020B0604020202020204" pitchFamily="34" charset="0"/>
                        </a:rPr>
                        <a:t>2 x Community Pools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endParaRPr lang="en-CA" sz="400" kern="100" dirty="0">
                        <a:effectLst/>
                        <a:latin typeface="Arial" panose="020B0604020202020204" pitchFamily="34" charset="0"/>
                        <a:ea typeface="Aptos" panose="020B0004020202020204" pitchFamily="34" charset="0"/>
                        <a:cs typeface="Arial" panose="020B0604020202020204" pitchFamily="34" charset="0"/>
                      </a:endParaRPr>
                    </a:p>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275,000</a:t>
                      </a:r>
                    </a:p>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350,000 (x2)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CA" sz="1600" kern="100" dirty="0">
                          <a:effectLst/>
                          <a:latin typeface="Arial" panose="020B0604020202020204" pitchFamily="34" charset="0"/>
                          <a:ea typeface="Aptos" panose="020B0004020202020204" pitchFamily="34" charset="0"/>
                          <a:cs typeface="Arial" panose="020B0604020202020204" pitchFamily="34" charset="0"/>
                        </a:rPr>
                        <a:t>975,000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1753314"/>
                  </a:ext>
                </a:extLst>
              </a:tr>
            </a:tbl>
          </a:graphicData>
        </a:graphic>
      </p:graphicFrame>
      <p:sp>
        <p:nvSpPr>
          <p:cNvPr id="11" name="Left Bracket 10">
            <a:extLst>
              <a:ext uri="{FF2B5EF4-FFF2-40B4-BE49-F238E27FC236}">
                <a16:creationId xmlns:a16="http://schemas.microsoft.com/office/drawing/2014/main" id="{E3FB4D0C-5DB6-E372-9A31-E001F0EDE434}"/>
              </a:ext>
            </a:extLst>
          </p:cNvPr>
          <p:cNvSpPr/>
          <p:nvPr/>
        </p:nvSpPr>
        <p:spPr>
          <a:xfrm>
            <a:off x="1010653" y="3663470"/>
            <a:ext cx="252663" cy="1407694"/>
          </a:xfrm>
          <a:prstGeom prst="leftBracket">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Elbow Connector 12">
            <a:extLst>
              <a:ext uri="{FF2B5EF4-FFF2-40B4-BE49-F238E27FC236}">
                <a16:creationId xmlns:a16="http://schemas.microsoft.com/office/drawing/2014/main" id="{393EBE55-BFCA-E331-39EE-C7A61CF7C4FA}"/>
              </a:ext>
            </a:extLst>
          </p:cNvPr>
          <p:cNvCxnSpPr>
            <a:cxnSpLocks/>
            <a:stCxn id="11" idx="1"/>
            <a:endCxn id="14" idx="1"/>
          </p:cNvCxnSpPr>
          <p:nvPr/>
        </p:nvCxnSpPr>
        <p:spPr>
          <a:xfrm rot="10800000" flipH="1" flipV="1">
            <a:off x="1010653" y="4367316"/>
            <a:ext cx="381000" cy="1305899"/>
          </a:xfrm>
          <a:prstGeom prst="bentConnector3">
            <a:avLst>
              <a:gd name="adj1" fmla="val -6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EE8B730-1519-B38D-F974-EBC7341E40D2}"/>
              </a:ext>
            </a:extLst>
          </p:cNvPr>
          <p:cNvSpPr txBox="1"/>
          <p:nvPr/>
        </p:nvSpPr>
        <p:spPr>
          <a:xfrm>
            <a:off x="1391653" y="5411606"/>
            <a:ext cx="5688865" cy="523220"/>
          </a:xfrm>
          <a:prstGeom prst="rect">
            <a:avLst/>
          </a:prstGeom>
          <a:noFill/>
        </p:spPr>
        <p:txBody>
          <a:bodyPr wrap="none" rtlCol="0">
            <a:spAutoFit/>
          </a:bodyPr>
          <a:lstStyle/>
          <a:p>
            <a:r>
              <a:rPr lang="en-US" sz="2800" i="1" dirty="0">
                <a:solidFill>
                  <a:srgbClr val="FF0000"/>
                </a:solidFill>
                <a:latin typeface="Arial" panose="020B0604020202020204" pitchFamily="34" charset="0"/>
                <a:ea typeface="Jost* 300 Light" pitchFamily="2" charset="77"/>
                <a:cs typeface="Arial" panose="020B0604020202020204" pitchFamily="34" charset="0"/>
              </a:rPr>
              <a:t>Preferred Accommodation Options</a:t>
            </a:r>
          </a:p>
        </p:txBody>
      </p:sp>
      <p:sp>
        <p:nvSpPr>
          <p:cNvPr id="10" name="Title 1">
            <a:extLst>
              <a:ext uri="{FF2B5EF4-FFF2-40B4-BE49-F238E27FC236}">
                <a16:creationId xmlns:a16="http://schemas.microsoft.com/office/drawing/2014/main" id="{131BFFAF-6EA9-492F-B421-65A9818479C3}"/>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12" name="Content Placeholder 2">
            <a:extLst>
              <a:ext uri="{FF2B5EF4-FFF2-40B4-BE49-F238E27FC236}">
                <a16:creationId xmlns:a16="http://schemas.microsoft.com/office/drawing/2014/main" id="{5473E42E-21B4-45F3-ACF9-DF9BE9B2E5A6}"/>
              </a:ext>
            </a:extLst>
          </p:cNvPr>
          <p:cNvSpPr txBox="1">
            <a:spLocks/>
          </p:cNvSpPr>
          <p:nvPr/>
        </p:nvSpPr>
        <p:spPr>
          <a:xfrm>
            <a:off x="904875" y="958849"/>
            <a:ext cx="10515600"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endParaRPr lang="en-US" u="sng" dirty="0">
              <a:ea typeface="Jost*" pitchFamily="2" charset="77"/>
            </a:endParaRPr>
          </a:p>
          <a:p>
            <a:pPr algn="l">
              <a:lnSpc>
                <a:spcPct val="150000"/>
              </a:lnSpc>
            </a:pPr>
            <a:r>
              <a:rPr lang="en-US" dirty="0">
                <a:ea typeface="Jost*" pitchFamily="2" charset="77"/>
              </a:rPr>
              <a:t>Options Assessed</a:t>
            </a:r>
          </a:p>
        </p:txBody>
      </p:sp>
    </p:spTree>
    <p:extLst>
      <p:ext uri="{BB962C8B-B14F-4D97-AF65-F5344CB8AC3E}">
        <p14:creationId xmlns:p14="http://schemas.microsoft.com/office/powerpoint/2010/main" val="1943743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9648B94-6BCF-F7F4-3B79-F236198D5666}"/>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BB681E47-B4F0-56CA-E0B9-B9D33F9FB5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7" name="object 2">
            <a:extLst>
              <a:ext uri="{FF2B5EF4-FFF2-40B4-BE49-F238E27FC236}">
                <a16:creationId xmlns:a16="http://schemas.microsoft.com/office/drawing/2014/main" id="{78FC4FE7-6C3A-2C6F-C525-1692C7DA9FA9}"/>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pic>
        <p:nvPicPr>
          <p:cNvPr id="49" name="Picture 48">
            <a:extLst>
              <a:ext uri="{FF2B5EF4-FFF2-40B4-BE49-F238E27FC236}">
                <a16:creationId xmlns:a16="http://schemas.microsoft.com/office/drawing/2014/main" id="{ED84974B-166B-A9C8-E525-7241A0EBCAF9}"/>
              </a:ext>
            </a:extLst>
          </p:cNvPr>
          <p:cNvPicPr>
            <a:picLocks noChangeAspect="1"/>
          </p:cNvPicPr>
          <p:nvPr/>
        </p:nvPicPr>
        <p:blipFill>
          <a:blip r:embed="rId5"/>
          <a:stretch>
            <a:fillRect/>
          </a:stretch>
        </p:blipFill>
        <p:spPr>
          <a:xfrm>
            <a:off x="1588050" y="1953594"/>
            <a:ext cx="9357726" cy="3552684"/>
          </a:xfrm>
          <a:prstGeom prst="rect">
            <a:avLst/>
          </a:prstGeom>
        </p:spPr>
      </p:pic>
      <p:sp>
        <p:nvSpPr>
          <p:cNvPr id="8" name="Content Placeholder 2">
            <a:extLst>
              <a:ext uri="{FF2B5EF4-FFF2-40B4-BE49-F238E27FC236}">
                <a16:creationId xmlns:a16="http://schemas.microsoft.com/office/drawing/2014/main" id="{1B258EB1-0981-4C02-8081-4054F6D8721D}"/>
              </a:ext>
            </a:extLst>
          </p:cNvPr>
          <p:cNvSpPr txBox="1">
            <a:spLocks/>
          </p:cNvSpPr>
          <p:nvPr/>
        </p:nvSpPr>
        <p:spPr>
          <a:xfrm>
            <a:off x="904875" y="958849"/>
            <a:ext cx="10515600"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endParaRPr lang="en-US" u="sng" dirty="0">
              <a:ea typeface="Jost*" pitchFamily="2" charset="77"/>
            </a:endParaRPr>
          </a:p>
          <a:p>
            <a:pPr algn="l">
              <a:lnSpc>
                <a:spcPct val="150000"/>
              </a:lnSpc>
            </a:pPr>
            <a:r>
              <a:rPr lang="en-US" dirty="0">
                <a:ea typeface="Jost*" pitchFamily="2" charset="77"/>
              </a:rPr>
              <a:t>Timeline</a:t>
            </a:r>
          </a:p>
        </p:txBody>
      </p:sp>
      <p:sp>
        <p:nvSpPr>
          <p:cNvPr id="9" name="Title 1">
            <a:extLst>
              <a:ext uri="{FF2B5EF4-FFF2-40B4-BE49-F238E27FC236}">
                <a16:creationId xmlns:a16="http://schemas.microsoft.com/office/drawing/2014/main" id="{11BD8957-CE31-438A-91F3-64C90B09152B}"/>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Tree>
    <p:extLst>
      <p:ext uri="{BB962C8B-B14F-4D97-AF65-F5344CB8AC3E}">
        <p14:creationId xmlns:p14="http://schemas.microsoft.com/office/powerpoint/2010/main" val="2859396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FBD840-5773-3405-5788-A7289CAD6EB2}"/>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69671CC3-6A7D-17AA-C292-0ECFDBF846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6" name="object 2">
            <a:extLst>
              <a:ext uri="{FF2B5EF4-FFF2-40B4-BE49-F238E27FC236}">
                <a16:creationId xmlns:a16="http://schemas.microsoft.com/office/drawing/2014/main" id="{FB5B0C26-7A69-32F0-C6C2-B9F82B0185E8}"/>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sp>
        <p:nvSpPr>
          <p:cNvPr id="7" name="Content Placeholder 2">
            <a:extLst>
              <a:ext uri="{FF2B5EF4-FFF2-40B4-BE49-F238E27FC236}">
                <a16:creationId xmlns:a16="http://schemas.microsoft.com/office/drawing/2014/main" id="{19ED5F7B-7C8F-454B-9CC3-812812DB31E4}"/>
              </a:ext>
            </a:extLst>
          </p:cNvPr>
          <p:cNvSpPr txBox="1">
            <a:spLocks/>
          </p:cNvSpPr>
          <p:nvPr/>
        </p:nvSpPr>
        <p:spPr>
          <a:xfrm>
            <a:off x="904875" y="958849"/>
            <a:ext cx="3463925"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endParaRPr lang="en-US" u="sng" dirty="0">
              <a:ea typeface="Jost*" pitchFamily="2" charset="77"/>
            </a:endParaRPr>
          </a:p>
          <a:p>
            <a:pPr algn="l">
              <a:lnSpc>
                <a:spcPct val="150000"/>
              </a:lnSpc>
            </a:pPr>
            <a:r>
              <a:rPr lang="en-US" dirty="0">
                <a:ea typeface="Jost*" pitchFamily="2" charset="77"/>
              </a:rPr>
              <a:t>Pool Capacity with ARC </a:t>
            </a:r>
            <a:r>
              <a:rPr lang="en-US" i="1" dirty="0" err="1">
                <a:ea typeface="Jost*" pitchFamily="2" charset="77"/>
              </a:rPr>
              <a:t>Neighbourhood</a:t>
            </a:r>
            <a:r>
              <a:rPr lang="en-US" dirty="0">
                <a:ea typeface="Jost*" pitchFamily="2" charset="77"/>
              </a:rPr>
              <a:t> Pool</a:t>
            </a:r>
          </a:p>
        </p:txBody>
      </p:sp>
      <p:sp>
        <p:nvSpPr>
          <p:cNvPr id="8" name="Title 1">
            <a:extLst>
              <a:ext uri="{FF2B5EF4-FFF2-40B4-BE49-F238E27FC236}">
                <a16:creationId xmlns:a16="http://schemas.microsoft.com/office/drawing/2014/main" id="{64C7C20F-E1CE-4C23-BCEF-8902030F04B0}"/>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pic>
        <p:nvPicPr>
          <p:cNvPr id="3" name="Picture 2">
            <a:extLst>
              <a:ext uri="{FF2B5EF4-FFF2-40B4-BE49-F238E27FC236}">
                <a16:creationId xmlns:a16="http://schemas.microsoft.com/office/drawing/2014/main" id="{C212C93E-CE74-371F-FA2C-0FCF4BE9382B}"/>
              </a:ext>
            </a:extLst>
          </p:cNvPr>
          <p:cNvPicPr>
            <a:picLocks noChangeAspect="1"/>
          </p:cNvPicPr>
          <p:nvPr/>
        </p:nvPicPr>
        <p:blipFill>
          <a:blip r:embed="rId5"/>
          <a:stretch>
            <a:fillRect/>
          </a:stretch>
        </p:blipFill>
        <p:spPr>
          <a:xfrm>
            <a:off x="4280339" y="867839"/>
            <a:ext cx="7911661" cy="5301749"/>
          </a:xfrm>
          <a:prstGeom prst="rect">
            <a:avLst/>
          </a:prstGeom>
        </p:spPr>
      </p:pic>
    </p:spTree>
    <p:extLst>
      <p:ext uri="{BB962C8B-B14F-4D97-AF65-F5344CB8AC3E}">
        <p14:creationId xmlns:p14="http://schemas.microsoft.com/office/powerpoint/2010/main" val="3561533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EDA660F-402C-CAEF-F55F-95902F5A1628}"/>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BF8295FB-0E71-A6E1-EF97-4D1FE22967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6" name="object 2">
            <a:extLst>
              <a:ext uri="{FF2B5EF4-FFF2-40B4-BE49-F238E27FC236}">
                <a16:creationId xmlns:a16="http://schemas.microsoft.com/office/drawing/2014/main" id="{E543EAC0-9E39-A490-B76C-AA25CDA14003}"/>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sp>
        <p:nvSpPr>
          <p:cNvPr id="7" name="Title 1">
            <a:extLst>
              <a:ext uri="{FF2B5EF4-FFF2-40B4-BE49-F238E27FC236}">
                <a16:creationId xmlns:a16="http://schemas.microsoft.com/office/drawing/2014/main" id="{0EB14F6C-7C52-4B51-A83A-82D3CFE50401}"/>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9" name="Content Placeholder 2">
            <a:extLst>
              <a:ext uri="{FF2B5EF4-FFF2-40B4-BE49-F238E27FC236}">
                <a16:creationId xmlns:a16="http://schemas.microsoft.com/office/drawing/2014/main" id="{7B26231A-F1D2-4A15-9CDE-D4E534A6972A}"/>
              </a:ext>
            </a:extLst>
          </p:cNvPr>
          <p:cNvSpPr txBox="1">
            <a:spLocks/>
          </p:cNvSpPr>
          <p:nvPr/>
        </p:nvSpPr>
        <p:spPr>
          <a:xfrm>
            <a:off x="904875" y="958849"/>
            <a:ext cx="3463925"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endParaRPr lang="en-US" u="sng" dirty="0">
              <a:ea typeface="Jost*" pitchFamily="2" charset="77"/>
            </a:endParaRPr>
          </a:p>
          <a:p>
            <a:pPr algn="l">
              <a:lnSpc>
                <a:spcPct val="150000"/>
              </a:lnSpc>
            </a:pPr>
            <a:r>
              <a:rPr lang="en-US" dirty="0">
                <a:ea typeface="Jost*" pitchFamily="2" charset="77"/>
              </a:rPr>
              <a:t>Pool Capacity with ARC </a:t>
            </a:r>
            <a:r>
              <a:rPr lang="en-US" i="1" dirty="0">
                <a:ea typeface="Jost*" pitchFamily="2" charset="77"/>
              </a:rPr>
              <a:t>Community</a:t>
            </a:r>
            <a:r>
              <a:rPr lang="en-US" dirty="0">
                <a:ea typeface="Jost*" pitchFamily="2" charset="77"/>
              </a:rPr>
              <a:t> Pool</a:t>
            </a:r>
          </a:p>
        </p:txBody>
      </p:sp>
      <p:pic>
        <p:nvPicPr>
          <p:cNvPr id="3" name="Picture 2">
            <a:extLst>
              <a:ext uri="{FF2B5EF4-FFF2-40B4-BE49-F238E27FC236}">
                <a16:creationId xmlns:a16="http://schemas.microsoft.com/office/drawing/2014/main" id="{8AC27F52-2E33-F303-C5A5-95CAB4B639E6}"/>
              </a:ext>
            </a:extLst>
          </p:cNvPr>
          <p:cNvPicPr>
            <a:picLocks noChangeAspect="1"/>
          </p:cNvPicPr>
          <p:nvPr/>
        </p:nvPicPr>
        <p:blipFill>
          <a:blip r:embed="rId5"/>
          <a:stretch>
            <a:fillRect/>
          </a:stretch>
        </p:blipFill>
        <p:spPr>
          <a:xfrm>
            <a:off x="4287847" y="891903"/>
            <a:ext cx="7904153" cy="5147950"/>
          </a:xfrm>
          <a:prstGeom prst="rect">
            <a:avLst/>
          </a:prstGeom>
        </p:spPr>
      </p:pic>
    </p:spTree>
    <p:extLst>
      <p:ext uri="{BB962C8B-B14F-4D97-AF65-F5344CB8AC3E}">
        <p14:creationId xmlns:p14="http://schemas.microsoft.com/office/powerpoint/2010/main" val="462487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FACA7CE-AF16-3CAE-ED2F-91A78033F74A}"/>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AC69360D-2D59-EFA2-6170-6A3EF1B17F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16500" y="6198965"/>
            <a:ext cx="578712" cy="578712"/>
          </a:xfrm>
          <a:prstGeom prst="rect">
            <a:avLst/>
          </a:prstGeom>
        </p:spPr>
      </p:pic>
      <p:sp>
        <p:nvSpPr>
          <p:cNvPr id="4" name="object 2">
            <a:extLst>
              <a:ext uri="{FF2B5EF4-FFF2-40B4-BE49-F238E27FC236}">
                <a16:creationId xmlns:a16="http://schemas.microsoft.com/office/drawing/2014/main" id="{466044AE-ABFF-5FA7-32E3-16A94B6D5918}"/>
              </a:ext>
            </a:extLst>
          </p:cNvPr>
          <p:cNvSpPr/>
          <p:nvPr/>
        </p:nvSpPr>
        <p:spPr>
          <a:xfrm>
            <a:off x="0" y="6169588"/>
            <a:ext cx="12192000" cy="688412"/>
          </a:xfrm>
          <a:prstGeom prst="rect">
            <a:avLst/>
          </a:prstGeom>
          <a:blipFill>
            <a:blip r:embed="rId4" cstate="print"/>
            <a:stretch>
              <a:fillRect/>
            </a:stretch>
          </a:blipFill>
        </p:spPr>
        <p:txBody>
          <a:bodyPr wrap="square" lIns="0" tIns="0" rIns="0" bIns="0" rtlCol="0"/>
          <a:lstStyle/>
          <a:p>
            <a:endParaRPr/>
          </a:p>
        </p:txBody>
      </p:sp>
      <p:pic>
        <p:nvPicPr>
          <p:cNvPr id="6" name="Picture 5" descr="A map with many circles and dots&#10;&#10;AI-generated content may be incorrect.">
            <a:extLst>
              <a:ext uri="{FF2B5EF4-FFF2-40B4-BE49-F238E27FC236}">
                <a16:creationId xmlns:a16="http://schemas.microsoft.com/office/drawing/2014/main" id="{033F3202-F6BE-75AE-D30B-F97530A32D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891"/>
          <a:stretch/>
        </p:blipFill>
        <p:spPr bwMode="auto">
          <a:xfrm>
            <a:off x="1427809" y="1410080"/>
            <a:ext cx="9336381" cy="4788885"/>
          </a:xfrm>
          <a:prstGeom prst="rect">
            <a:avLst/>
          </a:prstGeom>
          <a:ln>
            <a:noFill/>
          </a:ln>
          <a:extLst>
            <a:ext uri="{53640926-AAD7-44D8-BBD7-CCE9431645EC}">
              <a14:shadowObscured xmlns:a14="http://schemas.microsoft.com/office/drawing/2010/main"/>
            </a:ext>
          </a:extLst>
        </p:spPr>
      </p:pic>
      <p:sp>
        <p:nvSpPr>
          <p:cNvPr id="7" name="Title 1">
            <a:extLst>
              <a:ext uri="{FF2B5EF4-FFF2-40B4-BE49-F238E27FC236}">
                <a16:creationId xmlns:a16="http://schemas.microsoft.com/office/drawing/2014/main" id="{38811681-237F-4138-8904-0F2C7B83D0DC}"/>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8" name="Content Placeholder 2">
            <a:extLst>
              <a:ext uri="{FF2B5EF4-FFF2-40B4-BE49-F238E27FC236}">
                <a16:creationId xmlns:a16="http://schemas.microsoft.com/office/drawing/2014/main" id="{8F7FBBD4-A0CD-468B-96B6-8CF99F0031BA}"/>
              </a:ext>
            </a:extLst>
          </p:cNvPr>
          <p:cNvSpPr txBox="1">
            <a:spLocks/>
          </p:cNvSpPr>
          <p:nvPr/>
        </p:nvSpPr>
        <p:spPr>
          <a:xfrm>
            <a:off x="904875" y="958849"/>
            <a:ext cx="10927617"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r>
              <a:rPr lang="en-US" dirty="0"/>
              <a:t> – Facility Locations</a:t>
            </a:r>
            <a:endParaRPr lang="en-US" dirty="0">
              <a:ea typeface="Jost*" pitchFamily="2" charset="77"/>
            </a:endParaRPr>
          </a:p>
        </p:txBody>
      </p:sp>
    </p:spTree>
    <p:extLst>
      <p:ext uri="{BB962C8B-B14F-4D97-AF65-F5344CB8AC3E}">
        <p14:creationId xmlns:p14="http://schemas.microsoft.com/office/powerpoint/2010/main" val="1935826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1FFE551-B93F-4756-49CA-5E77E5BC56D0}"/>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9E0FDC53-357F-906F-0756-7E073DA0E6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16500" y="6198965"/>
            <a:ext cx="578712" cy="578712"/>
          </a:xfrm>
          <a:prstGeom prst="rect">
            <a:avLst/>
          </a:prstGeom>
        </p:spPr>
      </p:pic>
      <p:sp>
        <p:nvSpPr>
          <p:cNvPr id="8" name="object 2">
            <a:extLst>
              <a:ext uri="{FF2B5EF4-FFF2-40B4-BE49-F238E27FC236}">
                <a16:creationId xmlns:a16="http://schemas.microsoft.com/office/drawing/2014/main" id="{163095E8-7763-AFED-FB75-84721BDE60D1}"/>
              </a:ext>
            </a:extLst>
          </p:cNvPr>
          <p:cNvSpPr/>
          <p:nvPr/>
        </p:nvSpPr>
        <p:spPr>
          <a:xfrm>
            <a:off x="0" y="6169588"/>
            <a:ext cx="12192000" cy="688412"/>
          </a:xfrm>
          <a:prstGeom prst="rect">
            <a:avLst/>
          </a:prstGeom>
          <a:blipFill>
            <a:blip r:embed="rId5" cstate="print"/>
            <a:stretch>
              <a:fillRect/>
            </a:stretch>
          </a:blipFill>
        </p:spPr>
        <p:txBody>
          <a:bodyPr wrap="square" lIns="0" tIns="0" rIns="0" bIns="0" rtlCol="0"/>
          <a:lstStyle/>
          <a:p>
            <a:endParaRPr/>
          </a:p>
        </p:txBody>
      </p:sp>
      <p:sp>
        <p:nvSpPr>
          <p:cNvPr id="7" name="Title 1">
            <a:extLst>
              <a:ext uri="{FF2B5EF4-FFF2-40B4-BE49-F238E27FC236}">
                <a16:creationId xmlns:a16="http://schemas.microsoft.com/office/drawing/2014/main" id="{840BB2B9-6BD6-461F-8E8A-66A51E48EF93}"/>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9" name="Content Placeholder 2">
            <a:extLst>
              <a:ext uri="{FF2B5EF4-FFF2-40B4-BE49-F238E27FC236}">
                <a16:creationId xmlns:a16="http://schemas.microsoft.com/office/drawing/2014/main" id="{B167F75D-51D4-40BC-9B99-BA4B0D2EACDD}"/>
              </a:ext>
            </a:extLst>
          </p:cNvPr>
          <p:cNvSpPr txBox="1">
            <a:spLocks/>
          </p:cNvSpPr>
          <p:nvPr/>
        </p:nvSpPr>
        <p:spPr>
          <a:xfrm>
            <a:off x="904875" y="958849"/>
            <a:ext cx="10927617"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r>
              <a:rPr lang="en-US" dirty="0"/>
              <a:t> – MSA Site: New Aquatic Facility Test Fit</a:t>
            </a:r>
            <a:endParaRPr lang="en-US" dirty="0">
              <a:ea typeface="Jost*" pitchFamily="2" charset="77"/>
            </a:endParaRPr>
          </a:p>
        </p:txBody>
      </p:sp>
      <p:pic>
        <p:nvPicPr>
          <p:cNvPr id="3" name="Picture 2">
            <a:extLst>
              <a:ext uri="{FF2B5EF4-FFF2-40B4-BE49-F238E27FC236}">
                <a16:creationId xmlns:a16="http://schemas.microsoft.com/office/drawing/2014/main" id="{E3426815-EB35-C764-685B-7AC459F03CAF}"/>
              </a:ext>
            </a:extLst>
          </p:cNvPr>
          <p:cNvPicPr>
            <a:picLocks noChangeAspect="1"/>
          </p:cNvPicPr>
          <p:nvPr/>
        </p:nvPicPr>
        <p:blipFill>
          <a:blip r:embed="rId6"/>
          <a:stretch>
            <a:fillRect/>
          </a:stretch>
        </p:blipFill>
        <p:spPr>
          <a:xfrm>
            <a:off x="2534787" y="1372861"/>
            <a:ext cx="7122426" cy="4751222"/>
          </a:xfrm>
          <a:prstGeom prst="rect">
            <a:avLst/>
          </a:prstGeom>
        </p:spPr>
      </p:pic>
    </p:spTree>
    <p:extLst>
      <p:ext uri="{BB962C8B-B14F-4D97-AF65-F5344CB8AC3E}">
        <p14:creationId xmlns:p14="http://schemas.microsoft.com/office/powerpoint/2010/main" val="2499133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1FFE551-B93F-4756-49CA-5E77E5BC56D0}"/>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9E0FDC53-357F-906F-0756-7E073DA0E6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16500" y="6198965"/>
            <a:ext cx="578712" cy="578712"/>
          </a:xfrm>
          <a:prstGeom prst="rect">
            <a:avLst/>
          </a:prstGeom>
        </p:spPr>
      </p:pic>
      <p:sp>
        <p:nvSpPr>
          <p:cNvPr id="8" name="object 2">
            <a:extLst>
              <a:ext uri="{FF2B5EF4-FFF2-40B4-BE49-F238E27FC236}">
                <a16:creationId xmlns:a16="http://schemas.microsoft.com/office/drawing/2014/main" id="{163095E8-7763-AFED-FB75-84721BDE60D1}"/>
              </a:ext>
            </a:extLst>
          </p:cNvPr>
          <p:cNvSpPr/>
          <p:nvPr/>
        </p:nvSpPr>
        <p:spPr>
          <a:xfrm>
            <a:off x="0" y="6169588"/>
            <a:ext cx="12192000" cy="688412"/>
          </a:xfrm>
          <a:prstGeom prst="rect">
            <a:avLst/>
          </a:prstGeom>
          <a:blipFill>
            <a:blip r:embed="rId5" cstate="print"/>
            <a:stretch>
              <a:fillRect/>
            </a:stretch>
          </a:blipFill>
        </p:spPr>
        <p:txBody>
          <a:bodyPr wrap="square" lIns="0" tIns="0" rIns="0" bIns="0" rtlCol="0"/>
          <a:lstStyle/>
          <a:p>
            <a:endParaRPr/>
          </a:p>
        </p:txBody>
      </p:sp>
      <p:sp>
        <p:nvSpPr>
          <p:cNvPr id="7" name="Title 1">
            <a:extLst>
              <a:ext uri="{FF2B5EF4-FFF2-40B4-BE49-F238E27FC236}">
                <a16:creationId xmlns:a16="http://schemas.microsoft.com/office/drawing/2014/main" id="{840BB2B9-6BD6-461F-8E8A-66A51E48EF93}"/>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9" name="Content Placeholder 2">
            <a:extLst>
              <a:ext uri="{FF2B5EF4-FFF2-40B4-BE49-F238E27FC236}">
                <a16:creationId xmlns:a16="http://schemas.microsoft.com/office/drawing/2014/main" id="{B167F75D-51D4-40BC-9B99-BA4B0D2EACDD}"/>
              </a:ext>
            </a:extLst>
          </p:cNvPr>
          <p:cNvSpPr txBox="1">
            <a:spLocks/>
          </p:cNvSpPr>
          <p:nvPr/>
        </p:nvSpPr>
        <p:spPr>
          <a:xfrm>
            <a:off x="904875" y="958849"/>
            <a:ext cx="10927617"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r>
              <a:rPr lang="en-US" dirty="0"/>
              <a:t> – MRC Site: New Aquatic Facility Test Fit</a:t>
            </a:r>
            <a:endParaRPr lang="en-US" dirty="0">
              <a:ea typeface="Jost*" pitchFamily="2" charset="77"/>
            </a:endParaRPr>
          </a:p>
        </p:txBody>
      </p:sp>
      <p:pic>
        <p:nvPicPr>
          <p:cNvPr id="10" name="Picture 9">
            <a:extLst>
              <a:ext uri="{FF2B5EF4-FFF2-40B4-BE49-F238E27FC236}">
                <a16:creationId xmlns:a16="http://schemas.microsoft.com/office/drawing/2014/main" id="{E0A3E70A-0068-4401-85C2-892B796B656D}"/>
              </a:ext>
            </a:extLst>
          </p:cNvPr>
          <p:cNvPicPr>
            <a:picLocks noChangeAspect="1"/>
          </p:cNvPicPr>
          <p:nvPr/>
        </p:nvPicPr>
        <p:blipFill rotWithShape="1">
          <a:blip r:embed="rId6"/>
          <a:srcRect r="4445"/>
          <a:stretch/>
        </p:blipFill>
        <p:spPr bwMode="auto">
          <a:xfrm>
            <a:off x="2273520" y="1375868"/>
            <a:ext cx="7644960" cy="48230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0986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1FFE551-B93F-4756-49CA-5E77E5BC56D0}"/>
            </a:ext>
          </a:extLst>
        </p:cNvPr>
        <p:cNvGrpSpPr/>
        <p:nvPr/>
      </p:nvGrpSpPr>
      <p:grpSpPr>
        <a:xfrm>
          <a:off x="0" y="0"/>
          <a:ext cx="0" cy="0"/>
          <a:chOff x="0" y="0"/>
          <a:chExt cx="0" cy="0"/>
        </a:xfrm>
      </p:grpSpPr>
      <p:pic>
        <p:nvPicPr>
          <p:cNvPr id="5" name="Graphic 4" descr="Swimming outline">
            <a:extLst>
              <a:ext uri="{FF2B5EF4-FFF2-40B4-BE49-F238E27FC236}">
                <a16:creationId xmlns:a16="http://schemas.microsoft.com/office/drawing/2014/main" id="{9E0FDC53-357F-906F-0756-7E073DA0E6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16500" y="6198965"/>
            <a:ext cx="578712" cy="578712"/>
          </a:xfrm>
          <a:prstGeom prst="rect">
            <a:avLst/>
          </a:prstGeom>
        </p:spPr>
      </p:pic>
      <p:sp>
        <p:nvSpPr>
          <p:cNvPr id="8" name="object 2">
            <a:extLst>
              <a:ext uri="{FF2B5EF4-FFF2-40B4-BE49-F238E27FC236}">
                <a16:creationId xmlns:a16="http://schemas.microsoft.com/office/drawing/2014/main" id="{163095E8-7763-AFED-FB75-84721BDE60D1}"/>
              </a:ext>
            </a:extLst>
          </p:cNvPr>
          <p:cNvSpPr/>
          <p:nvPr/>
        </p:nvSpPr>
        <p:spPr>
          <a:xfrm>
            <a:off x="0" y="6169588"/>
            <a:ext cx="12192000" cy="688412"/>
          </a:xfrm>
          <a:prstGeom prst="rect">
            <a:avLst/>
          </a:prstGeom>
          <a:blipFill>
            <a:blip r:embed="rId5" cstate="print"/>
            <a:stretch>
              <a:fillRect/>
            </a:stretch>
          </a:blipFill>
        </p:spPr>
        <p:txBody>
          <a:bodyPr wrap="square" lIns="0" tIns="0" rIns="0" bIns="0" rtlCol="0"/>
          <a:lstStyle/>
          <a:p>
            <a:endParaRPr/>
          </a:p>
        </p:txBody>
      </p:sp>
      <p:sp>
        <p:nvSpPr>
          <p:cNvPr id="7" name="Title 1">
            <a:extLst>
              <a:ext uri="{FF2B5EF4-FFF2-40B4-BE49-F238E27FC236}">
                <a16:creationId xmlns:a16="http://schemas.microsoft.com/office/drawing/2014/main" id="{840BB2B9-6BD6-461F-8E8A-66A51E48EF93}"/>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Discussion</a:t>
            </a:r>
          </a:p>
        </p:txBody>
      </p:sp>
      <p:sp>
        <p:nvSpPr>
          <p:cNvPr id="9" name="Content Placeholder 2">
            <a:extLst>
              <a:ext uri="{FF2B5EF4-FFF2-40B4-BE49-F238E27FC236}">
                <a16:creationId xmlns:a16="http://schemas.microsoft.com/office/drawing/2014/main" id="{B167F75D-51D4-40BC-9B99-BA4B0D2EACDD}"/>
              </a:ext>
            </a:extLst>
          </p:cNvPr>
          <p:cNvSpPr txBox="1">
            <a:spLocks/>
          </p:cNvSpPr>
          <p:nvPr/>
        </p:nvSpPr>
        <p:spPr>
          <a:xfrm>
            <a:off x="904875" y="958849"/>
            <a:ext cx="2753229" cy="52292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dirty="0"/>
              <a:t>Proposed Strategy</a:t>
            </a:r>
            <a:r>
              <a:rPr lang="en-US" dirty="0"/>
              <a:t> – ARC Site: New Aquatic Facility Test Fit</a:t>
            </a:r>
            <a:endParaRPr lang="en-US" dirty="0">
              <a:ea typeface="Jost*" pitchFamily="2" charset="77"/>
            </a:endParaRPr>
          </a:p>
        </p:txBody>
      </p:sp>
      <p:pic>
        <p:nvPicPr>
          <p:cNvPr id="11" name="Picture 10">
            <a:extLst>
              <a:ext uri="{FF2B5EF4-FFF2-40B4-BE49-F238E27FC236}">
                <a16:creationId xmlns:a16="http://schemas.microsoft.com/office/drawing/2014/main" id="{64DC37FC-3AED-427F-B145-44CC95A19D85}"/>
              </a:ext>
            </a:extLst>
          </p:cNvPr>
          <p:cNvPicPr>
            <a:picLocks noChangeAspect="1"/>
          </p:cNvPicPr>
          <p:nvPr/>
        </p:nvPicPr>
        <p:blipFill rotWithShape="1">
          <a:blip r:embed="rId6"/>
          <a:srcRect l="22103" t="8262"/>
          <a:stretch/>
        </p:blipFill>
        <p:spPr>
          <a:xfrm>
            <a:off x="3976381" y="295032"/>
            <a:ext cx="5509342" cy="5997685"/>
          </a:xfrm>
          <a:prstGeom prst="rect">
            <a:avLst/>
          </a:prstGeom>
        </p:spPr>
      </p:pic>
    </p:spTree>
    <p:extLst>
      <p:ext uri="{BB962C8B-B14F-4D97-AF65-F5344CB8AC3E}">
        <p14:creationId xmlns:p14="http://schemas.microsoft.com/office/powerpoint/2010/main" val="2626860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9D69B-10F7-E5AC-14D4-33E865087C11}"/>
            </a:ext>
          </a:extLst>
        </p:cNvPr>
        <p:cNvGrpSpPr/>
        <p:nvPr/>
      </p:nvGrpSpPr>
      <p:grpSpPr>
        <a:xfrm>
          <a:off x="0" y="0"/>
          <a:ext cx="0" cy="0"/>
          <a:chOff x="0" y="0"/>
          <a:chExt cx="0" cy="0"/>
        </a:xfrm>
      </p:grpSpPr>
      <p:pic>
        <p:nvPicPr>
          <p:cNvPr id="8" name="Picture 7" descr="A picture containing font, logo, graphics, circle&#10;&#10;Description automatically generated">
            <a:extLst>
              <a:ext uri="{FF2B5EF4-FFF2-40B4-BE49-F238E27FC236}">
                <a16:creationId xmlns:a16="http://schemas.microsoft.com/office/drawing/2014/main" id="{C9A4150A-916B-E096-743B-7CFCCA0E07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024" b="8922"/>
          <a:stretch/>
        </p:blipFill>
        <p:spPr bwMode="auto">
          <a:xfrm>
            <a:off x="1002352" y="1562852"/>
            <a:ext cx="10207915" cy="3405588"/>
          </a:xfrm>
          <a:prstGeom prst="rect">
            <a:avLst/>
          </a:prstGeom>
          <a:ln>
            <a:noFill/>
          </a:ln>
          <a:extLst>
            <a:ext uri="{53640926-AAD7-44D8-BBD7-CCE9431645EC}">
              <a14:shadowObscured xmlns:a14="http://schemas.microsoft.com/office/drawing/2010/main"/>
            </a:ext>
          </a:extLst>
        </p:spPr>
      </p:pic>
      <p:sp>
        <p:nvSpPr>
          <p:cNvPr id="9" name="Down Arrow 8">
            <a:extLst>
              <a:ext uri="{FF2B5EF4-FFF2-40B4-BE49-F238E27FC236}">
                <a16:creationId xmlns:a16="http://schemas.microsoft.com/office/drawing/2014/main" id="{645209DA-24F3-EDCC-2172-AB23DA1DF9ED}"/>
              </a:ext>
            </a:extLst>
          </p:cNvPr>
          <p:cNvSpPr/>
          <p:nvPr/>
        </p:nvSpPr>
        <p:spPr>
          <a:xfrm rot="10800000">
            <a:off x="3096061" y="5048504"/>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0" name="Straight Connector 9">
            <a:extLst>
              <a:ext uri="{FF2B5EF4-FFF2-40B4-BE49-F238E27FC236}">
                <a16:creationId xmlns:a16="http://schemas.microsoft.com/office/drawing/2014/main" id="{F5E3A1A1-93E1-BE05-CE51-DF124C557592}"/>
              </a:ext>
            </a:extLst>
          </p:cNvPr>
          <p:cNvCxnSpPr>
            <a:cxnSpLocks/>
          </p:cNvCxnSpPr>
          <p:nvPr/>
        </p:nvCxnSpPr>
        <p:spPr>
          <a:xfrm>
            <a:off x="864293" y="4911750"/>
            <a:ext cx="10345974" cy="0"/>
          </a:xfrm>
          <a:prstGeom prst="line">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15E4BDD-44FD-C0E6-C008-9C4A0D556AB6}"/>
              </a:ext>
            </a:extLst>
          </p:cNvPr>
          <p:cNvSpPr txBox="1"/>
          <p:nvPr/>
        </p:nvSpPr>
        <p:spPr>
          <a:xfrm>
            <a:off x="323861" y="5079004"/>
            <a:ext cx="1080864" cy="307777"/>
          </a:xfrm>
          <a:prstGeom prst="rect">
            <a:avLst/>
          </a:prstGeom>
          <a:noFill/>
        </p:spPr>
        <p:txBody>
          <a:bodyPr wrap="square" rtlCol="0">
            <a:spAutoFit/>
          </a:bodyPr>
          <a:lstStyle/>
          <a:p>
            <a:pPr algn="ctr"/>
            <a:r>
              <a:rPr lang="en-US" sz="1400" dirty="0">
                <a:solidFill>
                  <a:schemeClr val="bg1">
                    <a:lumMod val="50000"/>
                  </a:schemeClr>
                </a:solidFill>
                <a:latin typeface="Jost*" pitchFamily="2" charset="77"/>
                <a:ea typeface="Jost*" pitchFamily="2" charset="77"/>
              </a:rPr>
              <a:t>JAN 2023</a:t>
            </a:r>
          </a:p>
        </p:txBody>
      </p:sp>
      <p:sp>
        <p:nvSpPr>
          <p:cNvPr id="13" name="TextBox 12">
            <a:extLst>
              <a:ext uri="{FF2B5EF4-FFF2-40B4-BE49-F238E27FC236}">
                <a16:creationId xmlns:a16="http://schemas.microsoft.com/office/drawing/2014/main" id="{618DA1DB-8E68-06FF-1FA2-EC14A0C251C2}"/>
              </a:ext>
            </a:extLst>
          </p:cNvPr>
          <p:cNvSpPr txBox="1"/>
          <p:nvPr/>
        </p:nvSpPr>
        <p:spPr>
          <a:xfrm>
            <a:off x="2729743"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5" name="TextBox 14">
            <a:extLst>
              <a:ext uri="{FF2B5EF4-FFF2-40B4-BE49-F238E27FC236}">
                <a16:creationId xmlns:a16="http://schemas.microsoft.com/office/drawing/2014/main" id="{2EB7C80F-10BC-EFB3-711D-0CA0577BF4FD}"/>
              </a:ext>
            </a:extLst>
          </p:cNvPr>
          <p:cNvSpPr txBox="1"/>
          <p:nvPr/>
        </p:nvSpPr>
        <p:spPr>
          <a:xfrm>
            <a:off x="4672519"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6" name="Down Arrow 15">
            <a:extLst>
              <a:ext uri="{FF2B5EF4-FFF2-40B4-BE49-F238E27FC236}">
                <a16:creationId xmlns:a16="http://schemas.microsoft.com/office/drawing/2014/main" id="{F4E427C6-5451-A5ED-13AD-8227851DE19C}"/>
              </a:ext>
            </a:extLst>
          </p:cNvPr>
          <p:cNvSpPr/>
          <p:nvPr/>
        </p:nvSpPr>
        <p:spPr>
          <a:xfrm rot="10800000">
            <a:off x="6981612" y="5093685"/>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TextBox 16">
            <a:extLst>
              <a:ext uri="{FF2B5EF4-FFF2-40B4-BE49-F238E27FC236}">
                <a16:creationId xmlns:a16="http://schemas.microsoft.com/office/drawing/2014/main" id="{241AF4FD-7011-9BAA-05B5-044914F0A867}"/>
              </a:ext>
            </a:extLst>
          </p:cNvPr>
          <p:cNvSpPr txBox="1"/>
          <p:nvPr/>
        </p:nvSpPr>
        <p:spPr>
          <a:xfrm>
            <a:off x="6615294" y="5723323"/>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sp>
        <p:nvSpPr>
          <p:cNvPr id="18" name="Down Arrow 17">
            <a:extLst>
              <a:ext uri="{FF2B5EF4-FFF2-40B4-BE49-F238E27FC236}">
                <a16:creationId xmlns:a16="http://schemas.microsoft.com/office/drawing/2014/main" id="{8CE31DFE-46AB-5B82-5D2C-FDCD422CC3E2}"/>
              </a:ext>
            </a:extLst>
          </p:cNvPr>
          <p:cNvSpPr/>
          <p:nvPr/>
        </p:nvSpPr>
        <p:spPr>
          <a:xfrm rot="10800000">
            <a:off x="9057296" y="5093685"/>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TextBox 18">
            <a:extLst>
              <a:ext uri="{FF2B5EF4-FFF2-40B4-BE49-F238E27FC236}">
                <a16:creationId xmlns:a16="http://schemas.microsoft.com/office/drawing/2014/main" id="{CD77D920-5C02-BEA2-E3A1-7FF2DCC5E472}"/>
              </a:ext>
            </a:extLst>
          </p:cNvPr>
          <p:cNvSpPr txBox="1"/>
          <p:nvPr/>
        </p:nvSpPr>
        <p:spPr>
          <a:xfrm>
            <a:off x="8690978" y="5723324"/>
            <a:ext cx="823816" cy="523220"/>
          </a:xfrm>
          <a:prstGeom prst="rect">
            <a:avLst/>
          </a:prstGeom>
          <a:noFill/>
        </p:spPr>
        <p:txBody>
          <a:bodyPr wrap="square" rtlCol="0">
            <a:spAutoFit/>
          </a:bodyPr>
          <a:lstStyle/>
          <a:p>
            <a:pPr algn="ctr"/>
            <a:r>
              <a:rPr lang="en-US" sz="1400" dirty="0">
                <a:solidFill>
                  <a:schemeClr val="bg1">
                    <a:lumMod val="50000"/>
                  </a:schemeClr>
                </a:solidFill>
                <a:latin typeface="Jost* 300 Light" pitchFamily="2" charset="77"/>
                <a:ea typeface="Jost* 300 Light" pitchFamily="2" charset="77"/>
              </a:rPr>
              <a:t>Council Check-In</a:t>
            </a:r>
          </a:p>
        </p:txBody>
      </p:sp>
      <p:pic>
        <p:nvPicPr>
          <p:cNvPr id="20" name="Graphic 19" descr="Swimming outline">
            <a:extLst>
              <a:ext uri="{FF2B5EF4-FFF2-40B4-BE49-F238E27FC236}">
                <a16:creationId xmlns:a16="http://schemas.microsoft.com/office/drawing/2014/main" id="{0E055AF1-585E-7351-F2B9-8338A3E1DA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16500" y="6198965"/>
            <a:ext cx="578712" cy="578712"/>
          </a:xfrm>
          <a:prstGeom prst="rect">
            <a:avLst/>
          </a:prstGeom>
        </p:spPr>
      </p:pic>
      <p:sp>
        <p:nvSpPr>
          <p:cNvPr id="4" name="object 2">
            <a:extLst>
              <a:ext uri="{FF2B5EF4-FFF2-40B4-BE49-F238E27FC236}">
                <a16:creationId xmlns:a16="http://schemas.microsoft.com/office/drawing/2014/main" id="{581F015E-04CF-D83C-D8F2-31A7662ABEF6}"/>
              </a:ext>
            </a:extLst>
          </p:cNvPr>
          <p:cNvSpPr/>
          <p:nvPr/>
        </p:nvSpPr>
        <p:spPr>
          <a:xfrm>
            <a:off x="0" y="6169588"/>
            <a:ext cx="12192000" cy="688412"/>
          </a:xfrm>
          <a:prstGeom prst="rect">
            <a:avLst/>
          </a:prstGeom>
          <a:blipFill>
            <a:blip r:embed="rId5" cstate="print"/>
            <a:stretch>
              <a:fillRect/>
            </a:stretch>
          </a:blipFill>
        </p:spPr>
        <p:txBody>
          <a:bodyPr wrap="square" lIns="0" tIns="0" rIns="0" bIns="0" rtlCol="0"/>
          <a:lstStyle/>
          <a:p>
            <a:endParaRPr/>
          </a:p>
        </p:txBody>
      </p:sp>
      <p:sp>
        <p:nvSpPr>
          <p:cNvPr id="6" name="Oval 5">
            <a:extLst>
              <a:ext uri="{FF2B5EF4-FFF2-40B4-BE49-F238E27FC236}">
                <a16:creationId xmlns:a16="http://schemas.microsoft.com/office/drawing/2014/main" id="{9B7A0AE2-897F-0BB0-4F02-34195C5224CA}"/>
              </a:ext>
            </a:extLst>
          </p:cNvPr>
          <p:cNvSpPr/>
          <p:nvPr/>
        </p:nvSpPr>
        <p:spPr>
          <a:xfrm>
            <a:off x="5241188" y="2145538"/>
            <a:ext cx="1709623" cy="170962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own Arrow 6">
            <a:extLst>
              <a:ext uri="{FF2B5EF4-FFF2-40B4-BE49-F238E27FC236}">
                <a16:creationId xmlns:a16="http://schemas.microsoft.com/office/drawing/2014/main" id="{5740AD37-169E-F746-B321-2430587C1663}"/>
              </a:ext>
            </a:extLst>
          </p:cNvPr>
          <p:cNvSpPr/>
          <p:nvPr/>
        </p:nvSpPr>
        <p:spPr>
          <a:xfrm rot="10800000">
            <a:off x="5038836" y="5048504"/>
            <a:ext cx="91181" cy="493287"/>
          </a:xfrm>
          <a:prstGeom prst="downArrow">
            <a:avLst/>
          </a:prstGeom>
          <a:solidFill>
            <a:schemeClr val="bg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itle 1">
            <a:extLst>
              <a:ext uri="{FF2B5EF4-FFF2-40B4-BE49-F238E27FC236}">
                <a16:creationId xmlns:a16="http://schemas.microsoft.com/office/drawing/2014/main" id="{1D591804-FD6C-4928-BBBA-051ECF501AC9}"/>
              </a:ext>
            </a:extLst>
          </p:cNvPr>
          <p:cNvSpPr txBox="1">
            <a:spLocks/>
          </p:cNvSpPr>
          <p:nvPr/>
        </p:nvSpPr>
        <p:spPr>
          <a:xfrm>
            <a:off x="838200" y="396385"/>
            <a:ext cx="10515600" cy="4714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200" b="1" kern="1200">
                <a:solidFill>
                  <a:schemeClr val="tx1"/>
                </a:solidFill>
                <a:latin typeface="Arial" panose="020B0604020202020204" pitchFamily="34" charset="0"/>
                <a:ea typeface="+mj-ea"/>
                <a:cs typeface="Arial" panose="020B0604020202020204" pitchFamily="34" charset="0"/>
              </a:defRPr>
            </a:lvl1pPr>
          </a:lstStyle>
          <a:p>
            <a:pPr algn="l"/>
            <a:r>
              <a:rPr lang="en-US" sz="3200" u="sng" dirty="0"/>
              <a:t>Next Steps</a:t>
            </a:r>
          </a:p>
        </p:txBody>
      </p:sp>
    </p:spTree>
    <p:extLst>
      <p:ext uri="{BB962C8B-B14F-4D97-AF65-F5344CB8AC3E}">
        <p14:creationId xmlns:p14="http://schemas.microsoft.com/office/powerpoint/2010/main" val="353882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spc="-10" dirty="0">
                <a:solidFill>
                  <a:srgbClr val="000000"/>
                </a:solidFill>
                <a:latin typeface="Arial"/>
                <a:cs typeface="Arial"/>
              </a:rPr>
              <a:t>Next</a:t>
            </a:r>
            <a:r>
              <a:rPr lang="en-US" spc="-35" dirty="0">
                <a:solidFill>
                  <a:srgbClr val="000000"/>
                </a:solidFill>
                <a:latin typeface="Arial"/>
                <a:cs typeface="Arial"/>
              </a:rPr>
              <a:t> </a:t>
            </a:r>
            <a:r>
              <a:rPr lang="en-US" spc="-10" dirty="0">
                <a:solidFill>
                  <a:srgbClr val="000000"/>
                </a:solidFill>
                <a:latin typeface="Arial"/>
                <a:cs typeface="Arial"/>
              </a:rPr>
              <a:t>Steps</a:t>
            </a:r>
            <a:endParaRPr lang="en-US" dirty="0"/>
          </a:p>
        </p:txBody>
      </p:sp>
      <p:sp>
        <p:nvSpPr>
          <p:cNvPr id="3" name="Content Placeholder 2"/>
          <p:cNvSpPr>
            <a:spLocks noGrp="1"/>
          </p:cNvSpPr>
          <p:nvPr>
            <p:ph idx="1"/>
          </p:nvPr>
        </p:nvSpPr>
        <p:spPr>
          <a:xfrm>
            <a:off x="904875" y="958850"/>
            <a:ext cx="10515600" cy="4763220"/>
          </a:xfrm>
        </p:spPr>
        <p:txBody>
          <a:bodyPr>
            <a:normAutofit/>
          </a:bodyPr>
          <a:lstStyle/>
          <a:p>
            <a:pPr>
              <a:defRPr/>
            </a:pPr>
            <a:r>
              <a:rPr lang="en-US" sz="2600" dirty="0">
                <a:solidFill>
                  <a:prstClr val="black"/>
                </a:solidFill>
              </a:rPr>
              <a:t>Upon Stage 2 approval work on Stage 3 Draft Strategy will commence which includes a comprehensive public consultation process. </a:t>
            </a:r>
          </a:p>
          <a:p>
            <a:pPr marL="0" indent="0">
              <a:buNone/>
              <a:defRPr/>
            </a:pPr>
            <a:endParaRPr lang="en-US" sz="2600" dirty="0">
              <a:solidFill>
                <a:prstClr val="black"/>
              </a:solidFill>
            </a:endParaRPr>
          </a:p>
        </p:txBody>
      </p:sp>
    </p:spTree>
    <p:extLst>
      <p:ext uri="{BB962C8B-B14F-4D97-AF65-F5344CB8AC3E}">
        <p14:creationId xmlns:p14="http://schemas.microsoft.com/office/powerpoint/2010/main" val="2408548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1454"/>
          </a:xfrm>
        </p:spPr>
        <p:txBody>
          <a:bodyPr>
            <a:noAutofit/>
          </a:bodyPr>
          <a:lstStyle/>
          <a:p>
            <a:r>
              <a:rPr lang="en-US" spc="-5" dirty="0">
                <a:solidFill>
                  <a:srgbClr val="000000"/>
                </a:solidFill>
                <a:latin typeface="Arial"/>
                <a:cs typeface="Arial"/>
              </a:rPr>
              <a:t>Financial</a:t>
            </a:r>
            <a:r>
              <a:rPr lang="en-US" spc="-60" dirty="0">
                <a:solidFill>
                  <a:srgbClr val="000000"/>
                </a:solidFill>
                <a:latin typeface="Arial"/>
                <a:cs typeface="Arial"/>
              </a:rPr>
              <a:t> </a:t>
            </a:r>
            <a:r>
              <a:rPr lang="en-US" spc="-5" dirty="0">
                <a:solidFill>
                  <a:srgbClr val="000000"/>
                </a:solidFill>
                <a:latin typeface="Arial"/>
                <a:cs typeface="Arial"/>
              </a:rPr>
              <a:t>Implications</a:t>
            </a:r>
            <a:endParaRPr lang="en-US" dirty="0"/>
          </a:p>
        </p:txBody>
      </p:sp>
      <p:sp>
        <p:nvSpPr>
          <p:cNvPr id="3" name="Content Placeholder 2"/>
          <p:cNvSpPr>
            <a:spLocks noGrp="1"/>
          </p:cNvSpPr>
          <p:nvPr>
            <p:ph idx="1"/>
          </p:nvPr>
        </p:nvSpPr>
        <p:spPr/>
        <p:txBody>
          <a:bodyPr/>
          <a:lstStyle/>
          <a:p>
            <a:pPr marL="0" indent="0">
              <a:buNone/>
            </a:pPr>
            <a:r>
              <a:rPr lang="en-US" dirty="0"/>
              <a:t>Currently, there are no financial implications directly associated with this report.</a:t>
            </a:r>
          </a:p>
          <a:p>
            <a:pPr marL="0" indent="0">
              <a:buNone/>
            </a:pPr>
            <a:r>
              <a:rPr lang="en-US" dirty="0"/>
              <a:t> </a:t>
            </a:r>
          </a:p>
          <a:p>
            <a:pPr marL="0" indent="0">
              <a:buNone/>
            </a:pPr>
            <a:r>
              <a:rPr lang="en-US" dirty="0"/>
              <a:t>Pending Council’s approval staff will begin the financial planning work necessarily to realize the direction of the Strategy over the time period identified. To deliver some of these proposed strategic projects, staff will be identifying various funding sources for Council’s consideration including long-term debt financing.</a:t>
            </a:r>
          </a:p>
        </p:txBody>
      </p:sp>
    </p:spTree>
    <p:extLst>
      <p:ext uri="{BB962C8B-B14F-4D97-AF65-F5344CB8AC3E}">
        <p14:creationId xmlns:p14="http://schemas.microsoft.com/office/powerpoint/2010/main" val="148486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a:t>Recommendations</a:t>
            </a:r>
          </a:p>
        </p:txBody>
      </p:sp>
      <p:sp>
        <p:nvSpPr>
          <p:cNvPr id="7" name="Content Placeholder 6"/>
          <p:cNvSpPr>
            <a:spLocks noGrp="1"/>
          </p:cNvSpPr>
          <p:nvPr>
            <p:ph idx="1"/>
          </p:nvPr>
        </p:nvSpPr>
        <p:spPr/>
        <p:txBody>
          <a:bodyPr/>
          <a:lstStyle/>
          <a:p>
            <a:pPr marL="0" indent="0">
              <a:buNone/>
            </a:pPr>
            <a:endParaRPr lang="en-US" dirty="0"/>
          </a:p>
          <a:p>
            <a:pPr marL="457200" indent="-457200">
              <a:buFont typeface="+mj-lt"/>
              <a:buAutoNum type="arabicPeriod"/>
            </a:pPr>
            <a:r>
              <a:rPr lang="en-US" dirty="0"/>
              <a:t>That Council approve the Aquatic Services and Facilities Strategy – Stage 2 Exploring Options report, attached as Attachment A to Report No. PRC 063-2025; </a:t>
            </a:r>
            <a:r>
              <a:rPr lang="en-US"/>
              <a:t>and </a:t>
            </a:r>
          </a:p>
          <a:p>
            <a:pPr marL="457200" indent="-457200">
              <a:buFont typeface="+mj-lt"/>
              <a:buAutoNum type="arabicPeriod"/>
            </a:pPr>
            <a:r>
              <a:rPr lang="en-US"/>
              <a:t>That </a:t>
            </a:r>
            <a:r>
              <a:rPr lang="en-US" dirty="0"/>
              <a:t>staff be directed to undertake community consultation in advance of the Stage 3 Draft Strategy.</a:t>
            </a:r>
          </a:p>
          <a:p>
            <a:pPr marL="0" indent="0">
              <a:buNone/>
            </a:pPr>
            <a:endParaRPr lang="en-US" dirty="0"/>
          </a:p>
        </p:txBody>
      </p:sp>
    </p:spTree>
    <p:extLst>
      <p:ext uri="{BB962C8B-B14F-4D97-AF65-F5344CB8AC3E}">
        <p14:creationId xmlns:p14="http://schemas.microsoft.com/office/powerpoint/2010/main" val="1325411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eSCRIBE Document Content Type" ma:contentTypeID="0x010100658619C53A8A417DAE26FD859E814F3E00D2D7468E55E57D4C9B4379E536BE711F" ma:contentTypeVersion="5" ma:contentTypeDescription="eSCRIBE Document Content Type" ma:contentTypeScope="" ma:versionID="31699d95d9f080b27cc740f384c0c5ec">
  <xsd:schema xmlns:xsd="http://www.w3.org/2001/XMLSchema" xmlns:xs="http://www.w3.org/2001/XMLSchema" xmlns:p="http://schemas.microsoft.com/office/2006/metadata/properties" xmlns:ns1="http://schemas.microsoft.com/sharepoint/v3" xmlns:ns2="a9f92d06-d84e-4a55-be3e-e23832ac12db" xmlns:ns3="b1818484-0133-4a98-ad95-685174d91b44" targetNamespace="http://schemas.microsoft.com/office/2006/metadata/properties" ma:root="true" ma:fieldsID="d087ad58bd126c1632b2fd356b2c029b" ns1:_="" ns2:_="" ns3:_="">
    <xsd:import namespace="http://schemas.microsoft.com/sharepoint/v3"/>
    <xsd:import namespace="a9f92d06-d84e-4a55-be3e-e23832ac12db"/>
    <xsd:import namespace="b1818484-0133-4a98-ad95-685174d91b44"/>
    <xsd:element name="properties">
      <xsd:complexType>
        <xsd:sequence>
          <xsd:element name="documentManagement">
            <xsd:complexType>
              <xsd:all>
                <xsd:element ref="ns1:eSCRIBE_x0020_Department" minOccurs="0"/>
                <xsd:element ref="ns1:eSCRIBE_x0020_Meeting_x0020_Type" minOccurs="0"/>
                <xsd:element ref="ns2:Status" minOccurs="0"/>
                <xsd:element ref="ns1:Sponsor" minOccurs="0"/>
                <xsd:element ref="ns1:Document_x0020_Description" minOccurs="0"/>
                <xsd:element ref="ns1:Document_x0020_Description_x0020_FR" minOccurs="0"/>
                <xsd:element ref="ns1:Closed_x0020_Description" minOccurs="0"/>
                <xsd:element ref="ns1:Closed_x0020_Description_x0020_FR" minOccurs="0"/>
                <xsd:element ref="ns1:Recommendation" minOccurs="0"/>
                <xsd:element ref="ns1:Recommendation_x0020_FR" minOccurs="0"/>
                <xsd:element ref="ns1:Report_x0020_Number" minOccurs="0"/>
                <xsd:element ref="ns1:Awaiting_x0020_Attachments" minOccurs="0"/>
                <xsd:element ref="ns1:ConfidentialReasons" minOccurs="0"/>
                <xsd:element ref="ns1:LegislativeItem" minOccurs="0"/>
                <xsd:element ref="ns1:LegislativeSponsors" minOccurs="0"/>
                <xsd:element ref="ns1:SignaturesRequired" minOccurs="0"/>
                <xsd:element ref="ns1:MapParcelOwner" minOccurs="0"/>
                <xsd:element ref="ns1:RequestedBy" minOccurs="0"/>
                <xsd:element ref="ns1:FamilyId" minOccurs="0"/>
                <xsd:element ref="ns1:CustomPermissions" minOccurs="0"/>
                <xsd:element ref="ns1:Pending_x0020_Late_x0020_Approval" minOccurs="0"/>
                <xsd:element ref="ns3:ListId" minOccurs="0"/>
                <xsd:element ref="ns3:ReportID" minOccurs="0"/>
                <xsd:element ref="ns3:Sequence" minOccurs="0"/>
                <xsd:element ref="ns3:FamilyI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SCRIBE_x0020_Department" ma:index="1" nillable="true" ma:displayName="eSCRIBE Department" ma:list="{3C636D7A-E92E-4EA7-BA47-6D419E2FF140}" ma:internalName="eSCRIBE_x0020_Department" ma:showField="Title" ma:web="{a9f92d06-d84e-4a55-be3e-e23832ac12db}">
      <xsd:simpleType>
        <xsd:restriction base="dms:Lookup"/>
      </xsd:simpleType>
    </xsd:element>
    <xsd:element name="eSCRIBE_x0020_Meeting_x0020_Type" ma:index="2" nillable="true" ma:displayName="eSCRIBE Meeting Type" ma:list="{85558E5E-76BE-48FC-9F60-28EDAF010FFD}" ma:internalName="eSCRIBE_x0020_Meeting_x0020_Type" ma:showField="MeetingType" ma:web="{a9f92d06-d84e-4a55-be3e-e23832ac12db}">
      <xsd:simpleType>
        <xsd:restriction base="dms:Lookup"/>
      </xsd:simpleType>
    </xsd:element>
    <xsd:element name="Sponsor" ma:index="4" nillable="true" ma:displayName="Sponsor" ma:description="" ma:list="UserInfo" ma:internalName="Spons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ument_x0020_Description" ma:index="5" nillable="true" ma:displayName="Document Description" ma:internalName="Document_x0020_Description">
      <xsd:simpleType>
        <xsd:restriction base="dms:Note"/>
      </xsd:simpleType>
    </xsd:element>
    <xsd:element name="Document_x0020_Description_x0020_FR" ma:index="6" nillable="true" ma:displayName="Document Description FR" ma:hidden="true" ma:internalName="Document_x0020_Description_x0020_FR">
      <xsd:simpleType>
        <xsd:restriction base="dms:Note"/>
      </xsd:simpleType>
    </xsd:element>
    <xsd:element name="Closed_x0020_Description" ma:index="7" nillable="true" ma:displayName="Closed Description" ma:internalName="Closed_x0020_Description">
      <xsd:simpleType>
        <xsd:restriction base="dms:Note"/>
      </xsd:simpleType>
    </xsd:element>
    <xsd:element name="Closed_x0020_Description_x0020_FR" ma:index="8" nillable="true" ma:displayName="Closed Description FR" ma:internalName="Closed_x0020_Description_x0020_FR">
      <xsd:simpleType>
        <xsd:restriction base="dms:Note"/>
      </xsd:simpleType>
    </xsd:element>
    <xsd:element name="Recommendation" ma:index="9" nillable="true" ma:displayName="Recommendation" ma:internalName="Recommendation">
      <xsd:simpleType>
        <xsd:restriction base="dms:Note"/>
      </xsd:simpleType>
    </xsd:element>
    <xsd:element name="Recommendation_x0020_FR" ma:index="10" nillable="true" ma:displayName="Recommendation FR" ma:hidden="true" ma:internalName="Recommendation_x0020_FR">
      <xsd:simpleType>
        <xsd:restriction base="dms:Note"/>
      </xsd:simpleType>
    </xsd:element>
    <xsd:element name="Report_x0020_Number" ma:index="11" nillable="true" ma:displayName="Report Number" ma:internalName="Report_x0020_Number">
      <xsd:simpleType>
        <xsd:restriction base="dms:Text"/>
      </xsd:simpleType>
    </xsd:element>
    <xsd:element name="Awaiting_x0020_Attachments" ma:index="12" nillable="true" ma:displayName="Awaiting Attachments" ma:description="Is this Report waiting for attachments?" ma:internalName="Awaiting_x0020_Attachments">
      <xsd:simpleType>
        <xsd:restriction base="dms:Boolean"/>
      </xsd:simpleType>
    </xsd:element>
    <xsd:element name="ConfidentialReasons" ma:index="13" nillable="true" ma:displayName="ConfidentialReasons" ma:hidden="true" ma:internalName="ConfidentialReasons">
      <xsd:simpleType>
        <xsd:restriction base="dms:Text"/>
      </xsd:simpleType>
    </xsd:element>
    <xsd:element name="LegislativeItem" ma:index="14" nillable="true" ma:displayName="LegislativeItem" ma:description="Is this Report a Legislative Item?" ma:internalName="LegislativeItem">
      <xsd:simpleType>
        <xsd:restriction base="dms:Boolean"/>
      </xsd:simpleType>
    </xsd:element>
    <xsd:element name="LegislativeSponsors" ma:index="15" nillable="true" ma:displayName="LegislativeSponsors" ma:description="" ma:list="UserInfo" ma:internalName="LegislativeSponso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ignaturesRequired" ma:index="16" nillable="true" ma:displayName="SignaturesRequired" ma:description="Are signatures required?" ma:internalName="SignaturesRequired">
      <xsd:simpleType>
        <xsd:restriction base="dms:Boolean"/>
      </xsd:simpleType>
    </xsd:element>
    <xsd:element name="MapParcelOwner" ma:index="17" nillable="true" ma:displayName="Map and Parcel No. / Owner" ma:internalName="MapParcelOwner">
      <xsd:simpleType>
        <xsd:restriction base="dms:Note"/>
      </xsd:simpleType>
    </xsd:element>
    <xsd:element name="RequestedBy" ma:index="18" nillable="true" ma:displayName="RequestedBy" ma:internalName="RequestedBy">
      <xsd:simpleType>
        <xsd:restriction base="dms:Note"/>
      </xsd:simpleType>
    </xsd:element>
    <xsd:element name="FamilyId" ma:index="19" nillable="true" ma:displayName="FamilyId" ma:internalName="FamilyId">
      <xsd:simpleType>
        <xsd:restriction base="dms:Unknown"/>
      </xsd:simpleType>
    </xsd:element>
    <xsd:element name="CustomPermissions" ma:index="20" nillable="true" ma:displayName="CustomPermissions" ma:internalName="CustomPermissions">
      <xsd:simpleType>
        <xsd:restriction base="dms:Note"/>
      </xsd:simpleType>
    </xsd:element>
    <xsd:element name="Pending_x0020_Late_x0020_Approval" ma:index="21" nillable="true" ma:displayName="Pending Late Approval" ma:internalName="Pending_x0020_Late_x0020_Approval">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9f92d06-d84e-4a55-be3e-e23832ac12db" elementFormDefault="qualified">
    <xsd:import namespace="http://schemas.microsoft.com/office/2006/documentManagement/types"/>
    <xsd:import namespace="http://schemas.microsoft.com/office/infopath/2007/PartnerControls"/>
    <xsd:element name="Status" ma:index="3" nillable="true" ma:displayName="Status" ma:default="Pending" ma:hidden="true" ma:internalName="Status">
      <xsd:simpleType>
        <xsd:restriction base="dms:Choice">
          <xsd:enumeration value="Invalid"/>
          <xsd:enumeration value="Pre-Submission"/>
          <xsd:enumeration value="Draft"/>
          <xsd:enumeration value="ReviewStarted"/>
          <xsd:enumeration value="Reviewed"/>
          <xsd:enumeration value="ApprovalStarted"/>
          <xsd:enumeration value="ApprovedToSubReports"/>
          <xsd:enumeration value="Pending"/>
          <xsd:enumeration value="Approved"/>
          <xsd:enumeration value="Rejected"/>
          <xsd:enumeration value="Added"/>
          <xsd:enumeration value="PendingMeetingAssignment"/>
          <xsd:enumeration value="PendingMeetingApproval"/>
          <xsd:enumeration value="Cancelled"/>
          <xsd:enumeration value="PendingLateItemApproval"/>
          <xsd:enumeration value="WorkflowPaused"/>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1818484-0133-4a98-ad95-685174d91b44" elementFormDefault="qualified">
    <xsd:import namespace="http://schemas.microsoft.com/office/2006/documentManagement/types"/>
    <xsd:import namespace="http://schemas.microsoft.com/office/infopath/2007/PartnerControls"/>
    <xsd:element name="ListId" ma:index="22" nillable="true" ma:displayName="ListId" ma:internalName="ListId">
      <xsd:simpleType>
        <xsd:restriction base="dms:Text"/>
      </xsd:simpleType>
    </xsd:element>
    <xsd:element name="ReportID" ma:index="23" nillable="true" ma:displayName="ReportID" ma:internalName="ReportID">
      <xsd:simpleType>
        <xsd:restriction base="dms:Number"/>
      </xsd:simpleType>
    </xsd:element>
    <xsd:element name="Sequence" ma:index="24" nillable="true" ma:displayName="Sequence" ma:internalName="Sequence">
      <xsd:simpleType>
        <xsd:restriction base="dms:Number"/>
      </xsd:simpleType>
    </xsd:element>
    <xsd:element name="FamilyId0" ma:index="25" nillable="true" ma:displayName="FamilyId" ma:internalName="FamilyId0">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waiting_x0020_Attachments xmlns="http://schemas.microsoft.com/sharepoint/v3" xsi:nil="true"/>
    <Recommendation_x0020_FR xmlns="http://schemas.microsoft.com/sharepoint/v3" xsi:nil="true"/>
    <eSCRIBE_x0020_Department xmlns="http://schemas.microsoft.com/sharepoint/v3">20</eSCRIBE_x0020_Department>
    <Report_x0020_Number xmlns="http://schemas.microsoft.com/sharepoint/v3" xsi:nil="true"/>
    <SignaturesRequired xmlns="http://schemas.microsoft.com/sharepoint/v3" xsi:nil="true"/>
    <FamilyId xmlns="http://schemas.microsoft.com/sharepoint/v3" xsi:nil="true"/>
    <ListId xmlns="b1818484-0133-4a98-ad95-685174d91b44">58db5d7f-09f2-475f-a223-9f953f1c0f98</ListId>
    <FamilyId0 xmlns="b1818484-0133-4a98-ad95-685174d91b44" xsi:nil="true"/>
    <Closed_x0020_Description xmlns="http://schemas.microsoft.com/sharepoint/v3" xsi:nil="true"/>
    <eSCRIBE_x0020_Meeting_x0020_Type xmlns="http://schemas.microsoft.com/sharepoint/v3">103</eSCRIBE_x0020_Meeting_x0020_Type>
    <LegislativeItem xmlns="http://schemas.microsoft.com/sharepoint/v3" xsi:nil="true"/>
    <Sequence xmlns="b1818484-0133-4a98-ad95-685174d91b44">2</Sequence>
    <Sponsor xmlns="http://schemas.microsoft.com/sharepoint/v3">
      <UserInfo>
        <DisplayName/>
        <AccountId xsi:nil="true"/>
        <AccountType/>
      </UserInfo>
    </Sponsor>
    <ReportID xmlns="b1818484-0133-4a98-ad95-685174d91b44">564</ReportID>
    <Document_x0020_Description_x0020_FR xmlns="http://schemas.microsoft.com/sharepoint/v3" xsi:nil="true"/>
    <RequestedBy xmlns="http://schemas.microsoft.com/sharepoint/v3" xsi:nil="true"/>
    <CustomPermissions xmlns="http://schemas.microsoft.com/sharepoint/v3" xsi:nil="true"/>
    <MapParcelOwner xmlns="http://schemas.microsoft.com/sharepoint/v3" xsi:nil="true"/>
    <Recommendation xmlns="http://schemas.microsoft.com/sharepoint/v3" xsi:nil="true"/>
    <Status xmlns="a9f92d06-d84e-4a55-be3e-e23832ac12db">Pending</Status>
    <Closed_x0020_Description_x0020_FR xmlns="http://schemas.microsoft.com/sharepoint/v3" xsi:nil="true"/>
    <LegislativeSponsors xmlns="http://schemas.microsoft.com/sharepoint/v3">
      <UserInfo>
        <DisplayName/>
        <AccountId xsi:nil="true"/>
        <AccountType/>
      </UserInfo>
    </LegislativeSponsors>
    <Document_x0020_Description xmlns="http://schemas.microsoft.com/sharepoint/v3" xsi:nil="true"/>
    <Pending_x0020_Late_x0020_Approval xmlns="http://schemas.microsoft.com/sharepoint/v3" xsi:nil="true"/>
    <ConfidentialReasons xmlns="http://schemas.microsoft.com/sharepoint/v3" xsi:nil="true"/>
  </documentManagement>
</p:properties>
</file>

<file path=customXml/itemProps1.xml><?xml version="1.0" encoding="utf-8"?>
<ds:datastoreItem xmlns:ds="http://schemas.openxmlformats.org/officeDocument/2006/customXml" ds:itemID="{60CB8B6C-C9DB-4623-8724-711B706B35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9f92d06-d84e-4a55-be3e-e23832ac12db"/>
    <ds:schemaRef ds:uri="b1818484-0133-4a98-ad95-685174d91b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D9F63A-0116-4C30-A004-68DD370CB09B}">
  <ds:schemaRefs>
    <ds:schemaRef ds:uri="http://purl.org/dc/dcmitype/"/>
    <ds:schemaRef ds:uri="http://schemas.microsoft.com/office/2006/metadata/properties"/>
    <ds:schemaRef ds:uri="http://purl.org/dc/elements/1.1/"/>
    <ds:schemaRef ds:uri="http://schemas.microsoft.com/sharepoint/v3"/>
    <ds:schemaRef ds:uri="http://schemas.microsoft.com/office/infopath/2007/PartnerControls"/>
    <ds:schemaRef ds:uri="a9f92d06-d84e-4a55-be3e-e23832ac12db"/>
    <ds:schemaRef ds:uri="http://schemas.microsoft.com/office/2006/documentManagement/types"/>
    <ds:schemaRef ds:uri="http://schemas.openxmlformats.org/package/2006/metadata/core-properties"/>
    <ds:schemaRef ds:uri="b1818484-0133-4a98-ad95-685174d91b44"/>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2135</TotalTime>
  <Words>855</Words>
  <Application>Microsoft Office PowerPoint</Application>
  <PresentationFormat>Widescreen</PresentationFormat>
  <Paragraphs>199</Paragraphs>
  <Slides>27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Aptos</vt:lpstr>
      <vt:lpstr>Jost* 300 Light</vt:lpstr>
      <vt:lpstr>Neue Haas Grotesk Text Pro</vt:lpstr>
      <vt:lpstr>Jost*</vt:lpstr>
      <vt:lpstr>Calibri</vt:lpstr>
      <vt:lpstr>Office Theme</vt:lpstr>
      <vt:lpstr>Aquatic Services and Facilities Strategy  – Stage 2 Exploring Options</vt:lpstr>
      <vt:lpstr>Purpose</vt:lpstr>
      <vt:lpstr>Background</vt:lpstr>
      <vt:lpstr>Context</vt:lpstr>
      <vt:lpstr>Context</vt:lpstr>
      <vt:lpstr>Context</vt:lpstr>
      <vt:lpstr>Discussion</vt:lpstr>
      <vt:lpstr>Discussion</vt:lpstr>
      <vt:lpstr>Discussion</vt:lpstr>
      <vt:lpstr>Discussion</vt:lpstr>
      <vt:lpstr>Discussion</vt:lpstr>
      <vt:lpstr>Discussion</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Financial Implications</vt:lpstr>
      <vt:lpstr>Recommendations</vt:lpstr>
    </vt:vector>
  </TitlesOfParts>
  <Company>City of Abbotsford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Appendix B- Abbotsford Aquatics - Stage July 2025.pptx</dc:title>
  <dc:creator>Rhonda Livingstone</dc:creator>
  <cp:lastModifiedBy>Geoff Paynton</cp:lastModifiedBy>
  <cp:revision>358</cp:revision>
  <dcterms:created xsi:type="dcterms:W3CDTF">2023-04-28T22:03:57Z</dcterms:created>
  <dcterms:modified xsi:type="dcterms:W3CDTF">2025-09-04T15:48:38Z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0x010100658619C53A8A417DAE26FD859E814F3E00D2D7468E55E57D4C9B4379E536BE711F</vt:lpwstr>
  </property>
  <property fmtid="{D5CDD505-2E9C-101B-9397-08002B2CF9AE}" pid="3" name="MediaServiceImageTags">
    <vt:lpwstr/>
  </property>
</Properties>
</file>