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0" r:id="rId2"/>
  </p:sldMasterIdLst>
  <p:notesMasterIdLst>
    <p:notesMasterId r:id="rId15"/>
  </p:notesMasterIdLst>
  <p:handoutMasterIdLst>
    <p:handoutMasterId r:id="rId16"/>
  </p:handoutMasterIdLst>
  <p:sldIdLst>
    <p:sldId id="263" r:id="rId3"/>
    <p:sldId id="278" r:id="rId4"/>
    <p:sldId id="265" r:id="rId5"/>
    <p:sldId id="284" r:id="rId6"/>
    <p:sldId id="289" r:id="rId7"/>
    <p:sldId id="295" r:id="rId8"/>
    <p:sldId id="290" r:id="rId9"/>
    <p:sldId id="293" r:id="rId10"/>
    <p:sldId id="294" r:id="rId11"/>
    <p:sldId id="276" r:id="rId12"/>
    <p:sldId id="296" r:id="rId13"/>
    <p:sldId id="277" r:id="rId14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93012" autoAdjust="0"/>
  </p:normalViewPr>
  <p:slideViewPr>
    <p:cSldViewPr>
      <p:cViewPr varScale="1">
        <p:scale>
          <a:sx n="78" d="100"/>
          <a:sy n="78" d="100"/>
        </p:scale>
        <p:origin x="931" y="106"/>
      </p:cViewPr>
      <p:guideLst>
        <p:guide orient="horz" pos="2160"/>
        <p:guide pos="2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8BFCD-83A6-4DD6-AF5B-8CFB53D45DE8}" type="datetimeFigureOut">
              <a:rPr lang="en-CA" smtClean="0"/>
              <a:t>2021-07-06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B75B6-3091-44FD-A4DB-D36D4BB0EFE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72119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B4369AB-9B0C-48B0-B21F-4A274CD3735C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5E41E3-FAA1-4A14-B10F-62A923EA0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39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51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26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419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49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Multiple hubs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enable the system to complete the transition away from the existing hub at </a:t>
            </a:r>
            <a:r>
              <a:rPr lang="en-US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Bourquin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Sevenoaks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which in turn will improve route directness and the ability to reinvest running-time savings into additional service.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 smtClean="0"/>
              <a:t>The top priority is Montrose as it allows for future Gladwin and YXX expansions.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822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86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 smtClean="0"/>
              <a:t>The</a:t>
            </a:r>
            <a:r>
              <a:rPr lang="en-CA" b="1" baseline="0" dirty="0" smtClean="0"/>
              <a:t> opportunity to revitalize Montrose Avenue from McDougall to South Fraser Way is presented with this project.</a:t>
            </a:r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30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 smtClean="0"/>
              <a:t>The cost split for</a:t>
            </a:r>
            <a:r>
              <a:rPr lang="en-CA" b="1" baseline="0" dirty="0" smtClean="0"/>
              <a:t> Abbotsford is extremely favourable at just over a $1M contribution.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/>
              <a:t>BC Transit makes the application, City to deliver the project</a:t>
            </a:r>
            <a:endParaRPr lang="en-CA" b="1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="0" baseline="0" dirty="0" smtClean="0"/>
              <a:t>Rendering shows the form and character of Montrose</a:t>
            </a:r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661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 smtClean="0"/>
              <a:t>Project Planning has </a:t>
            </a:r>
            <a:r>
              <a:rPr lang="en-CA" b="1" baseline="0" dirty="0" smtClean="0"/>
              <a:t>advanced to the Public Engagement stage, and application to ICIP program by BC Transit. </a:t>
            </a:r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53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79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58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E41E3-FAA1-4A14-B10F-62A923EA0F9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2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130425"/>
            <a:ext cx="8077200" cy="1470025"/>
          </a:xfrm>
        </p:spPr>
        <p:txBody>
          <a:bodyPr/>
          <a:lstStyle>
            <a:lvl1pPr algn="ctr">
              <a:defRPr b="1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2400" y="6492875"/>
            <a:ext cx="1752600" cy="365125"/>
          </a:xfrm>
          <a:prstGeom prst="rect">
            <a:avLst/>
          </a:prstGeom>
        </p:spPr>
        <p:txBody>
          <a:bodyPr/>
          <a:lstStyle/>
          <a:p>
            <a:fld id="{1C63DC63-795D-4179-A579-7E9A9C316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13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2667000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>
              <a:spcBef>
                <a:spcPts val="600"/>
              </a:spcBef>
              <a:spcAft>
                <a:spcPts val="600"/>
              </a:spcAft>
              <a:defRPr/>
            </a:lvl2pPr>
            <a:lvl3pPr>
              <a:spcBef>
                <a:spcPts val="600"/>
              </a:spcBef>
              <a:spcAft>
                <a:spcPts val="600"/>
              </a:spcAft>
              <a:defRPr/>
            </a:lvl3pPr>
            <a:lvl4pPr>
              <a:spcBef>
                <a:spcPts val="600"/>
              </a:spcBef>
              <a:spcAft>
                <a:spcPts val="600"/>
              </a:spcAft>
              <a:defRPr/>
            </a:lvl4pPr>
            <a:lvl5pPr>
              <a:spcBef>
                <a:spcPts val="6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29400" y="6492875"/>
            <a:ext cx="2895600" cy="365125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 dirty="0" smtClean="0"/>
              <a:t>www.abbotsford.ca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228600" y="6477000"/>
            <a:ext cx="2133600" cy="365125"/>
          </a:xfrm>
        </p:spPr>
        <p:txBody>
          <a:bodyPr/>
          <a:lstStyle/>
          <a:p>
            <a:fld id="{40E964FB-F1A7-4508-80CB-4B6540132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21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2057400"/>
            <a:ext cx="4038600" cy="3535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2057400"/>
            <a:ext cx="4038600" cy="3535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477000"/>
            <a:ext cx="1752600" cy="365125"/>
          </a:xfrm>
          <a:prstGeom prst="rect">
            <a:avLst/>
          </a:prstGeom>
        </p:spPr>
        <p:txBody>
          <a:bodyPr/>
          <a:lstStyle/>
          <a:p>
            <a:fld id="{1C63DC63-795D-4179-A579-7E9A9C316C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941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67000"/>
            <a:ext cx="91440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57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76400" y="1752600"/>
            <a:ext cx="5486400" cy="2819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" y="6416675"/>
            <a:ext cx="1752600" cy="365125"/>
          </a:xfrm>
          <a:prstGeom prst="rect">
            <a:avLst/>
          </a:prstGeom>
        </p:spPr>
        <p:txBody>
          <a:bodyPr/>
          <a:lstStyle/>
          <a:p>
            <a:fld id="{1C63DC63-795D-4179-A579-7E9A9C316C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04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161-9DBC-44F9-9003-F01CB0CB80B0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0CB62-FF83-401B-9EFA-7F3C3DC2A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94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161-9DBC-44F9-9003-F01CB0CB80B0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0CB62-FF83-401B-9EFA-7F3C3DC2A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59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161-9DBC-44F9-9003-F01CB0CB80B0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0CB62-FF83-401B-9EFA-7F3C3DC2A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16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161-9DBC-44F9-9003-F01CB0CB80B0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0CB62-FF83-401B-9EFA-7F3C3DC2A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51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161-9DBC-44F9-9003-F01CB0CB80B0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0CB62-FF83-401B-9EFA-7F3C3DC2A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882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7161-9DBC-44F9-9003-F01CB0CB80B0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0CB62-FF83-401B-9EFA-7F3C3DC2A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5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65" t="95035" r="82401" b="-1348"/>
          <a:stretch/>
        </p:blipFill>
        <p:spPr>
          <a:xfrm>
            <a:off x="0" y="6400800"/>
            <a:ext cx="1606858" cy="4083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" t="-3981" r="-539" b="77051"/>
          <a:stretch/>
        </p:blipFill>
        <p:spPr>
          <a:xfrm>
            <a:off x="0" y="-533400"/>
            <a:ext cx="9193539" cy="174150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057400"/>
            <a:ext cx="82296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29400" y="640542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 smtClean="0"/>
              <a:t>abbotsford.ca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" y="6477000"/>
            <a:ext cx="1600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0E964FB-F1A7-4508-80CB-4B65401326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47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7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67161-9DBC-44F9-9003-F01CB0CB80B0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0CB62-FF83-401B-9EFA-7F3C3DC2A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0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4" r:id="rId3"/>
    <p:sldLayoutId id="2147483675" r:id="rId4"/>
    <p:sldLayoutId id="2147483676" r:id="rId5"/>
    <p:sldLayoutId id="2147483677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447800"/>
            <a:ext cx="9144000" cy="1470025"/>
          </a:xfrm>
        </p:spPr>
        <p:txBody>
          <a:bodyPr/>
          <a:lstStyle/>
          <a:p>
            <a:pPr algn="ctr"/>
            <a:r>
              <a:rPr lang="en-US" dirty="0" smtClean="0"/>
              <a:t>Planning for a Montrose Avenue          Transit Exchange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2514600"/>
          </a:xfrm>
        </p:spPr>
        <p:txBody>
          <a:bodyPr>
            <a:noAutofit/>
          </a:bodyPr>
          <a:lstStyle/>
          <a:p>
            <a:r>
              <a:rPr lang="en-US" sz="2600" dirty="0" smtClean="0"/>
              <a:t>Development, Transportation and Infrastructure </a:t>
            </a:r>
          </a:p>
          <a:p>
            <a:r>
              <a:rPr lang="en-US" sz="2600" dirty="0" smtClean="0"/>
              <a:t>Advisory Committee</a:t>
            </a:r>
          </a:p>
          <a:p>
            <a:endParaRPr lang="en-US" sz="2600" dirty="0" smtClean="0"/>
          </a:p>
          <a:p>
            <a:r>
              <a:rPr lang="en-US" sz="2600" dirty="0" smtClean="0"/>
              <a:t>June 24, 2021</a:t>
            </a:r>
          </a:p>
          <a:p>
            <a:r>
              <a:rPr lang="en-US" sz="2600" dirty="0" smtClean="0"/>
              <a:t>Engineering and Regional Utilities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4992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3657600" cy="3048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Purpose</a:t>
            </a:r>
          </a:p>
          <a:p>
            <a:r>
              <a:rPr lang="en-US" sz="2800" dirty="0" smtClean="0"/>
              <a:t>Context</a:t>
            </a:r>
          </a:p>
          <a:p>
            <a:r>
              <a:rPr lang="en-US" sz="2800" dirty="0" smtClean="0"/>
              <a:t>Discussion</a:t>
            </a:r>
          </a:p>
          <a:p>
            <a:r>
              <a:rPr lang="en-US" sz="2800" dirty="0" smtClean="0"/>
              <a:t>Next Steps</a:t>
            </a:r>
          </a:p>
          <a:p>
            <a:r>
              <a:rPr lang="en-US" sz="2800" dirty="0" smtClean="0"/>
              <a:t>Recommendation</a:t>
            </a:r>
          </a:p>
          <a:p>
            <a:pPr marL="0" indent="0">
              <a:buNone/>
            </a:pPr>
            <a:endParaRPr lang="en-US" sz="3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64FB-F1A7-4508-80CB-4B65401326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39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229600" cy="4419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To provide information to the Committee on the planning of a new Transit Exchange on Montrose Avenue.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64FB-F1A7-4508-80CB-4B654013266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0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4724400" cy="3200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Transit Exchange Planning</a:t>
            </a:r>
          </a:p>
          <a:p>
            <a:pPr lvl="1"/>
            <a:r>
              <a:rPr lang="en-US" sz="1800" dirty="0" smtClean="0"/>
              <a:t>An investment in transit exchange infrastructure is required to:</a:t>
            </a:r>
          </a:p>
          <a:p>
            <a:pPr lvl="2"/>
            <a:r>
              <a:rPr lang="en-US" sz="1800" dirty="0" smtClean="0"/>
              <a:t>Support the City’s future transit network</a:t>
            </a:r>
          </a:p>
          <a:p>
            <a:pPr lvl="2"/>
            <a:r>
              <a:rPr lang="en-US" sz="1800" dirty="0" smtClean="0"/>
              <a:t>Accommodate the increase in transit service levels</a:t>
            </a:r>
          </a:p>
          <a:p>
            <a:pPr lvl="2"/>
            <a:r>
              <a:rPr lang="en-US" sz="1800" dirty="0" smtClean="0"/>
              <a:t>Improve the customer experience</a:t>
            </a:r>
          </a:p>
          <a:p>
            <a:pPr lvl="2"/>
            <a:endParaRPr lang="en-US" sz="2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64FB-F1A7-4508-80CB-4B6540132669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896" y="1600200"/>
            <a:ext cx="3773104" cy="4572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5065693"/>
            <a:ext cx="4989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Study recommended five exchanges to serve Abbotsford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05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64FB-F1A7-4508-80CB-4B6540132669}" type="slidenum">
              <a:rPr lang="en-US" smtClean="0"/>
              <a:t>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4733" y="1818736"/>
            <a:ext cx="5582505" cy="1600200"/>
          </a:xfrm>
        </p:spPr>
        <p:txBody>
          <a:bodyPr>
            <a:normAutofit fontScale="85000" lnSpcReduction="10000"/>
          </a:bodyPr>
          <a:lstStyle/>
          <a:p>
            <a:r>
              <a:rPr lang="en-US" sz="2600" dirty="0" smtClean="0"/>
              <a:t>Montrose Exchange Top Priority </a:t>
            </a:r>
          </a:p>
          <a:p>
            <a:pPr lvl="1"/>
            <a:r>
              <a:rPr lang="en-CA" sz="1900" dirty="0" smtClean="0"/>
              <a:t>Current transit model is not sustainable</a:t>
            </a:r>
          </a:p>
          <a:p>
            <a:pPr lvl="1"/>
            <a:r>
              <a:rPr lang="en-CA" sz="1900" dirty="0" smtClean="0"/>
              <a:t>Removal of the Bourquin Hub</a:t>
            </a:r>
          </a:p>
          <a:p>
            <a:pPr lvl="1"/>
            <a:r>
              <a:rPr lang="en-CA" sz="1900" dirty="0" smtClean="0"/>
              <a:t>Revitalisation </a:t>
            </a:r>
            <a:r>
              <a:rPr lang="en-CA" sz="1900" dirty="0"/>
              <a:t>opportunity </a:t>
            </a:r>
            <a:r>
              <a:rPr lang="en-CA" sz="1900" dirty="0" smtClean="0"/>
              <a:t>for the Historic Downtown</a:t>
            </a:r>
            <a:endParaRPr lang="en-CA" sz="19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594"/>
          <a:stretch/>
        </p:blipFill>
        <p:spPr>
          <a:xfrm>
            <a:off x="6358" y="3497435"/>
            <a:ext cx="5722189" cy="33605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7641" t="4560" r="12144" b="7562"/>
          <a:stretch/>
        </p:blipFill>
        <p:spPr>
          <a:xfrm>
            <a:off x="5666947" y="1295400"/>
            <a:ext cx="3477053" cy="554672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1124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64FB-F1A7-4508-80CB-4B6540132669}" type="slidenum">
              <a:rPr lang="en-US" smtClean="0"/>
              <a:t>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905000"/>
            <a:ext cx="8534400" cy="68398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Parking in the Historic Downtown (Off-street supply) </a:t>
            </a:r>
            <a:endParaRPr lang="en-CA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90" y="2614816"/>
            <a:ext cx="9169179" cy="42431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79417">
            <a:off x="2694229" y="6003782"/>
            <a:ext cx="2395936" cy="7681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370" y="4713217"/>
            <a:ext cx="695004" cy="15972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6384" y="4114800"/>
            <a:ext cx="1938696" cy="8352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5915" y="3032289"/>
            <a:ext cx="3060457" cy="118272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7257" y="4291216"/>
            <a:ext cx="1847248" cy="200575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2341012">
            <a:off x="5531050" y="4481160"/>
            <a:ext cx="1872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 Railway St</a:t>
            </a:r>
          </a:p>
        </p:txBody>
      </p:sp>
      <p:sp>
        <p:nvSpPr>
          <p:cNvPr id="21" name="Rectangle 20"/>
          <p:cNvSpPr/>
          <p:nvPr/>
        </p:nvSpPr>
        <p:spPr>
          <a:xfrm rot="21094033">
            <a:off x="2496415" y="5541958"/>
            <a:ext cx="828050" cy="237472"/>
          </a:xfrm>
          <a:prstGeom prst="rect">
            <a:avLst/>
          </a:prstGeom>
          <a:noFill/>
          <a:ln w="28575" cap="flat" cmpd="sng" algn="ctr">
            <a:solidFill>
              <a:srgbClr val="FFFF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 rot="21110753">
            <a:off x="3247218" y="4685979"/>
            <a:ext cx="407398" cy="186271"/>
          </a:xfrm>
          <a:prstGeom prst="rect">
            <a:avLst/>
          </a:prstGeom>
          <a:noFill/>
          <a:ln w="25400" cap="flat" cmpd="sng" algn="ctr">
            <a:solidFill>
              <a:srgbClr val="FFFF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 rot="4815538">
            <a:off x="3529520" y="4207305"/>
            <a:ext cx="272493" cy="149591"/>
          </a:xfrm>
          <a:prstGeom prst="rect">
            <a:avLst/>
          </a:prstGeom>
          <a:noFill/>
          <a:ln w="25400" cap="flat" cmpd="sng" algn="ctr">
            <a:solidFill>
              <a:srgbClr val="FFFF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/>
          <p:cNvGrpSpPr/>
          <p:nvPr/>
        </p:nvGrpSpPr>
        <p:grpSpPr>
          <a:xfrm rot="15247785">
            <a:off x="5510686" y="3407665"/>
            <a:ext cx="613271" cy="451132"/>
            <a:chOff x="5867046" y="5624344"/>
            <a:chExt cx="1713149" cy="375571"/>
          </a:xfrm>
        </p:grpSpPr>
        <p:cxnSp>
          <p:nvCxnSpPr>
            <p:cNvPr id="25" name="Straight Connector 24"/>
            <p:cNvCxnSpPr/>
            <p:nvPr/>
          </p:nvCxnSpPr>
          <p:spPr>
            <a:xfrm rot="6036088" flipV="1">
              <a:off x="5806267" y="5785609"/>
              <a:ext cx="237843" cy="116285"/>
            </a:xfrm>
            <a:prstGeom prst="line">
              <a:avLst/>
            </a:prstGeom>
            <a:noFill/>
            <a:ln w="25400" cap="flat" cmpd="sng" algn="ctr">
              <a:solidFill>
                <a:srgbClr val="FFFF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6" name="Straight Connector 25"/>
            <p:cNvCxnSpPr/>
            <p:nvPr/>
          </p:nvCxnSpPr>
          <p:spPr>
            <a:xfrm rot="6036088" flipH="1" flipV="1">
              <a:off x="6567004" y="5118491"/>
              <a:ext cx="309537" cy="1453311"/>
            </a:xfrm>
            <a:prstGeom prst="line">
              <a:avLst/>
            </a:prstGeom>
            <a:noFill/>
            <a:ln w="25400" cap="flat" cmpd="sng" algn="ctr">
              <a:solidFill>
                <a:srgbClr val="FFFF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7" name="Straight Connector 26"/>
            <p:cNvCxnSpPr/>
            <p:nvPr/>
          </p:nvCxnSpPr>
          <p:spPr>
            <a:xfrm rot="6036088" flipH="1" flipV="1">
              <a:off x="6394925" y="5237649"/>
              <a:ext cx="78122" cy="939123"/>
            </a:xfrm>
            <a:prstGeom prst="line">
              <a:avLst/>
            </a:prstGeom>
            <a:noFill/>
            <a:ln w="25400" cap="flat" cmpd="sng" algn="ctr">
              <a:solidFill>
                <a:srgbClr val="FFFF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8" name="Straight Connector 27"/>
            <p:cNvCxnSpPr/>
            <p:nvPr/>
          </p:nvCxnSpPr>
          <p:spPr>
            <a:xfrm rot="6036088" flipH="1" flipV="1">
              <a:off x="7196257" y="5376179"/>
              <a:ext cx="80576" cy="576906"/>
            </a:xfrm>
            <a:prstGeom prst="line">
              <a:avLst/>
            </a:prstGeom>
            <a:noFill/>
            <a:ln w="25400" cap="flat" cmpd="sng" algn="ctr">
              <a:solidFill>
                <a:srgbClr val="FFFF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9" name="Straight Connector 28"/>
            <p:cNvCxnSpPr/>
            <p:nvPr/>
          </p:nvCxnSpPr>
          <p:spPr>
            <a:xfrm rot="6036088" flipH="1">
              <a:off x="7505200" y="5651247"/>
              <a:ext cx="87003" cy="62986"/>
            </a:xfrm>
            <a:prstGeom prst="line">
              <a:avLst/>
            </a:prstGeom>
            <a:noFill/>
            <a:ln w="25400" cap="flat" cmpd="sng" algn="ctr">
              <a:solidFill>
                <a:srgbClr val="FFFF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30" name="Right Triangle 29"/>
          <p:cNvSpPr/>
          <p:nvPr/>
        </p:nvSpPr>
        <p:spPr>
          <a:xfrm rot="15139840" flipV="1">
            <a:off x="5763551" y="4183471"/>
            <a:ext cx="358291" cy="207652"/>
          </a:xfrm>
          <a:prstGeom prst="rtTriangle">
            <a:avLst/>
          </a:prstGeom>
          <a:noFill/>
          <a:ln w="25400" cap="flat" cmpd="sng" algn="ctr">
            <a:solidFill>
              <a:srgbClr val="FFFF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6017227" y="4834586"/>
            <a:ext cx="916973" cy="304788"/>
            <a:chOff x="6019800" y="4441833"/>
            <a:chExt cx="914400" cy="262020"/>
          </a:xfrm>
        </p:grpSpPr>
        <p:cxnSp>
          <p:nvCxnSpPr>
            <p:cNvPr id="32" name="Straight Connector 31"/>
            <p:cNvCxnSpPr/>
            <p:nvPr/>
          </p:nvCxnSpPr>
          <p:spPr>
            <a:xfrm flipV="1">
              <a:off x="6019800" y="4442315"/>
              <a:ext cx="687606" cy="96517"/>
            </a:xfrm>
            <a:prstGeom prst="line">
              <a:avLst/>
            </a:prstGeom>
            <a:noFill/>
            <a:ln w="28575" cap="flat" cmpd="sng" algn="ctr">
              <a:solidFill>
                <a:srgbClr val="FFFF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3" name="Straight Connector 32"/>
            <p:cNvCxnSpPr/>
            <p:nvPr/>
          </p:nvCxnSpPr>
          <p:spPr>
            <a:xfrm>
              <a:off x="6714034" y="4441833"/>
              <a:ext cx="220166" cy="140031"/>
            </a:xfrm>
            <a:prstGeom prst="line">
              <a:avLst/>
            </a:prstGeom>
            <a:noFill/>
            <a:ln w="28575" cap="flat" cmpd="sng" algn="ctr">
              <a:solidFill>
                <a:srgbClr val="FFFF00"/>
              </a:solidFill>
              <a:prstDash val="soli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>
            <a:xfrm>
              <a:off x="6026428" y="4538832"/>
              <a:ext cx="71378" cy="165021"/>
            </a:xfrm>
            <a:prstGeom prst="line">
              <a:avLst/>
            </a:prstGeom>
            <a:noFill/>
            <a:ln w="28575" cap="flat" cmpd="sng" algn="ctr">
              <a:solidFill>
                <a:srgbClr val="FFFF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5" name="Straight Connector 34"/>
            <p:cNvCxnSpPr/>
            <p:nvPr/>
          </p:nvCxnSpPr>
          <p:spPr>
            <a:xfrm flipV="1">
              <a:off x="6097806" y="4581864"/>
              <a:ext cx="836394" cy="121989"/>
            </a:xfrm>
            <a:prstGeom prst="line">
              <a:avLst/>
            </a:prstGeom>
            <a:noFill/>
            <a:ln w="28575" cap="flat" cmpd="sng" algn="ctr">
              <a:solidFill>
                <a:srgbClr val="FFFF00"/>
              </a:solidFill>
              <a:prstDash val="solid"/>
            </a:ln>
            <a:effectLst/>
          </p:spPr>
        </p:cxnSp>
      </p:grpSp>
      <p:sp>
        <p:nvSpPr>
          <p:cNvPr id="36" name="Rectangle 35"/>
          <p:cNvSpPr/>
          <p:nvPr/>
        </p:nvSpPr>
        <p:spPr>
          <a:xfrm rot="6781641">
            <a:off x="2981509" y="4400719"/>
            <a:ext cx="126172" cy="217468"/>
          </a:xfrm>
          <a:prstGeom prst="rect">
            <a:avLst/>
          </a:prstGeom>
          <a:noFill/>
          <a:ln w="25400" cap="flat" cmpd="sng" algn="ctr">
            <a:solidFill>
              <a:srgbClr val="FFFF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 rot="20881227">
            <a:off x="4855215" y="4925994"/>
            <a:ext cx="228600" cy="12635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2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64FB-F1A7-4508-80CB-4B6540132669}" type="slidenum">
              <a:rPr lang="en-US" smtClean="0"/>
              <a:t>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828799"/>
            <a:ext cx="5867400" cy="4664075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Montrose Attributes:</a:t>
            </a:r>
          </a:p>
          <a:p>
            <a:pPr lvl="1"/>
            <a:r>
              <a:rPr lang="en-US" sz="1800" dirty="0" smtClean="0"/>
              <a:t>Transit capacity of up to 12 buses</a:t>
            </a:r>
          </a:p>
          <a:p>
            <a:pPr lvl="1"/>
            <a:r>
              <a:rPr lang="en-US" sz="1800" dirty="0" smtClean="0"/>
              <a:t>New shelters and bench seating</a:t>
            </a:r>
          </a:p>
          <a:p>
            <a:pPr lvl="1"/>
            <a:r>
              <a:rPr lang="en-US" sz="1800" dirty="0" smtClean="0"/>
              <a:t>EV charging and bicycle lockers</a:t>
            </a:r>
          </a:p>
          <a:p>
            <a:pPr lvl="1"/>
            <a:r>
              <a:rPr lang="en-US" sz="1800" dirty="0" smtClean="0"/>
              <a:t>Universally accessible with wide sidewalks</a:t>
            </a:r>
          </a:p>
          <a:p>
            <a:pPr lvl="1"/>
            <a:r>
              <a:rPr lang="en-US" sz="1800" dirty="0" err="1" smtClean="0"/>
              <a:t>WiFi</a:t>
            </a:r>
            <a:r>
              <a:rPr lang="en-US" sz="1800" dirty="0" smtClean="0"/>
              <a:t>, </a:t>
            </a:r>
            <a:r>
              <a:rPr lang="en-US" sz="1800" dirty="0"/>
              <a:t>i</a:t>
            </a:r>
            <a:r>
              <a:rPr lang="en-US" sz="1800" dirty="0" smtClean="0"/>
              <a:t>mproved lighting, &amp; security cameras</a:t>
            </a:r>
          </a:p>
          <a:p>
            <a:pPr lvl="1"/>
            <a:r>
              <a:rPr lang="en-US" sz="1800" dirty="0" smtClean="0"/>
              <a:t>Mature trees with new landscaping</a:t>
            </a:r>
          </a:p>
          <a:p>
            <a:pPr lvl="1"/>
            <a:r>
              <a:rPr lang="en-US" sz="1800" dirty="0" smtClean="0"/>
              <a:t>Underground the overhead utilities</a:t>
            </a:r>
          </a:p>
          <a:p>
            <a:pPr lvl="1"/>
            <a:r>
              <a:rPr lang="en-US" sz="1800" dirty="0" smtClean="0"/>
              <a:t>Adjacent parking on Laurel Street</a:t>
            </a:r>
          </a:p>
          <a:p>
            <a:pPr lvl="1"/>
            <a:r>
              <a:rPr lang="en-US" sz="1800" dirty="0" smtClean="0"/>
              <a:t>New crosswalks</a:t>
            </a:r>
          </a:p>
          <a:p>
            <a:pPr lvl="1"/>
            <a:r>
              <a:rPr lang="en-US" sz="1800" dirty="0" smtClean="0"/>
              <a:t>Wayfinding signage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109"/>
          <a:stretch/>
        </p:blipFill>
        <p:spPr>
          <a:xfrm>
            <a:off x="5562600" y="1066800"/>
            <a:ext cx="35814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5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64FB-F1A7-4508-80CB-4B6540132669}" type="slidenum">
              <a:rPr lang="en-US" smtClean="0"/>
              <a:t>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828800"/>
            <a:ext cx="8763000" cy="2133600"/>
          </a:xfrm>
        </p:spPr>
        <p:txBody>
          <a:bodyPr>
            <a:normAutofit fontScale="47500" lnSpcReduction="20000"/>
          </a:bodyPr>
          <a:lstStyle/>
          <a:p>
            <a:r>
              <a:rPr lang="en-US" sz="5100" dirty="0" smtClean="0"/>
              <a:t>Estimated Cost: $5.2M</a:t>
            </a:r>
          </a:p>
          <a:p>
            <a:pPr lvl="1"/>
            <a:r>
              <a:rPr lang="en-US" sz="3800" dirty="0"/>
              <a:t>Inclusive of: engineering, </a:t>
            </a:r>
            <a:r>
              <a:rPr lang="en-US" sz="3800" dirty="0" smtClean="0"/>
              <a:t>utility undergrounding, </a:t>
            </a:r>
            <a:r>
              <a:rPr lang="en-US" sz="3800" dirty="0"/>
              <a:t>construction, traffic management, and </a:t>
            </a:r>
            <a:r>
              <a:rPr lang="en-US" sz="3800" dirty="0" smtClean="0"/>
              <a:t>contingency</a:t>
            </a:r>
            <a:endParaRPr lang="en-US" sz="3800" dirty="0"/>
          </a:p>
          <a:p>
            <a:pPr lvl="1"/>
            <a:r>
              <a:rPr lang="en-US" sz="3800" dirty="0" smtClean="0"/>
              <a:t>Investing in Canada Infrastructure Program (ICIP) provides multiple </a:t>
            </a:r>
            <a:r>
              <a:rPr lang="en-US" sz="3800" dirty="0"/>
              <a:t>years of </a:t>
            </a:r>
            <a:r>
              <a:rPr lang="en-US" sz="3800" dirty="0" smtClean="0"/>
              <a:t>funding for </a:t>
            </a:r>
            <a:r>
              <a:rPr lang="en-US" sz="3800" dirty="0"/>
              <a:t>transit related projects</a:t>
            </a:r>
          </a:p>
          <a:p>
            <a:pPr lvl="2"/>
            <a:r>
              <a:rPr lang="en-US" sz="3800" dirty="0" smtClean="0"/>
              <a:t>40</a:t>
            </a:r>
            <a:r>
              <a:rPr lang="en-US" sz="3800" dirty="0"/>
              <a:t>% Federal </a:t>
            </a:r>
            <a:r>
              <a:rPr lang="en-US" sz="3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|</a:t>
            </a:r>
            <a:r>
              <a:rPr lang="en-US" sz="3800" dirty="0" smtClean="0"/>
              <a:t> 40</a:t>
            </a:r>
            <a:r>
              <a:rPr lang="en-US" sz="3800" dirty="0"/>
              <a:t>% Provincial </a:t>
            </a:r>
            <a:r>
              <a:rPr lang="en-US" sz="3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|</a:t>
            </a:r>
            <a:r>
              <a:rPr lang="en-US" sz="3800" dirty="0" smtClean="0"/>
              <a:t> 20</a:t>
            </a:r>
            <a:r>
              <a:rPr lang="en-US" sz="3800" dirty="0"/>
              <a:t>% Municipal </a:t>
            </a:r>
            <a:r>
              <a:rPr lang="en-US" sz="3800" dirty="0" smtClean="0"/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467" t="21381" r="2160"/>
          <a:stretch/>
        </p:blipFill>
        <p:spPr>
          <a:xfrm>
            <a:off x="-1" y="3810001"/>
            <a:ext cx="9144001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2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64FB-F1A7-4508-80CB-4B6540132669}" type="slidenum">
              <a:rPr lang="en-US" smtClean="0"/>
              <a:t>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828800"/>
            <a:ext cx="8610599" cy="1981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Project Development Process</a:t>
            </a:r>
          </a:p>
          <a:p>
            <a:pPr lvl="1"/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28" y="3048000"/>
            <a:ext cx="9004572" cy="2847079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4572000" y="2743200"/>
            <a:ext cx="76200" cy="45720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15678" y="5547109"/>
            <a:ext cx="4038600" cy="738664"/>
          </a:xfrm>
          <a:prstGeom prst="rect">
            <a:avLst/>
          </a:prstGeom>
          <a:solidFill>
            <a:schemeClr val="bg1"/>
          </a:solidFill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 Transit business case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to ICIP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Engagement in exchange concept</a:t>
            </a:r>
            <a:endParaRPr lang="en-US" sz="1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79714" y="2373868"/>
            <a:ext cx="1524000" cy="369332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here</a:t>
            </a:r>
            <a:endParaRPr lang="en-U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663932"/>
            <a:ext cx="536494" cy="4633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7706" y="2671121"/>
            <a:ext cx="536494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79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16" y="1828800"/>
            <a:ext cx="8748584" cy="4267200"/>
          </a:xfrm>
        </p:spPr>
        <p:txBody>
          <a:bodyPr>
            <a:normAutofit/>
          </a:bodyPr>
          <a:lstStyle/>
          <a:p>
            <a:r>
              <a:rPr lang="en-CA" sz="2400" dirty="0" smtClean="0"/>
              <a:t>City advancing preliminary design</a:t>
            </a:r>
          </a:p>
          <a:p>
            <a:r>
              <a:rPr lang="en-CA" sz="2400" dirty="0"/>
              <a:t>BC Transit to </a:t>
            </a:r>
            <a:r>
              <a:rPr lang="en-CA" sz="2400" dirty="0" smtClean="0"/>
              <a:t>approve the business case</a:t>
            </a:r>
          </a:p>
          <a:p>
            <a:r>
              <a:rPr lang="en-CA" sz="2400" dirty="0"/>
              <a:t>Public </a:t>
            </a:r>
            <a:r>
              <a:rPr lang="en-CA" sz="2400" dirty="0" smtClean="0"/>
              <a:t>engagement by City staff</a:t>
            </a:r>
          </a:p>
          <a:p>
            <a:r>
              <a:rPr lang="en-CA" sz="2400" dirty="0" smtClean="0"/>
              <a:t>BC Transit to apply </a:t>
            </a:r>
            <a:r>
              <a:rPr lang="en-CA" sz="2400" dirty="0"/>
              <a:t>to </a:t>
            </a:r>
            <a:r>
              <a:rPr lang="en-CA" sz="2400" dirty="0" smtClean="0"/>
              <a:t>the Investing in Canada Infrastructure Program in the fall</a:t>
            </a:r>
          </a:p>
          <a:p>
            <a:r>
              <a:rPr lang="en-CA" sz="2400" dirty="0" smtClean="0"/>
              <a:t>Complete design (Winter)</a:t>
            </a:r>
          </a:p>
          <a:p>
            <a:r>
              <a:rPr lang="en-CA" sz="2400" dirty="0" smtClean="0"/>
              <a:t>Project tender if funding is secured</a:t>
            </a:r>
          </a:p>
          <a:p>
            <a:r>
              <a:rPr lang="en-CA" sz="2400" dirty="0" smtClean="0"/>
              <a:t>Project delivery by City staff</a:t>
            </a:r>
          </a:p>
          <a:p>
            <a:endParaRPr lang="en-CA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64FB-F1A7-4508-80CB-4B654013266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2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16" y="1828800"/>
            <a:ext cx="8443784" cy="144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THAT the Committee support this update on the City’s planning initiatives for a new Transit Exchange on Montrose Avenue.</a:t>
            </a:r>
            <a:endParaRPr lang="en-CA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64FB-F1A7-4508-80CB-4B65401326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3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447800"/>
            <a:ext cx="5257800" cy="1143000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www.abbotsford.ca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964FB-F1A7-4508-80CB-4B6540132669}" type="slidenum">
              <a:rPr lang="en-US" smtClean="0"/>
              <a:t>12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3422679"/>
            <a:ext cx="9144793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2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2869</TotalTime>
  <Words>471</Words>
  <Application>Microsoft Office PowerPoint</Application>
  <PresentationFormat>On-screen Show (4:3)</PresentationFormat>
  <Paragraphs>104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Office Theme</vt:lpstr>
      <vt:lpstr>1_Custom Design</vt:lpstr>
      <vt:lpstr>Planning for a Montrose Avenue          Transit Exchange </vt:lpstr>
      <vt:lpstr>Agenda</vt:lpstr>
      <vt:lpstr>Purpose</vt:lpstr>
      <vt:lpstr>Context</vt:lpstr>
      <vt:lpstr>Context</vt:lpstr>
      <vt:lpstr>Context</vt:lpstr>
      <vt:lpstr>Discussion</vt:lpstr>
      <vt:lpstr>Discussion</vt:lpstr>
      <vt:lpstr>Discussion</vt:lpstr>
      <vt:lpstr>Next Steps</vt:lpstr>
      <vt:lpstr>Recommendation</vt:lpstr>
      <vt:lpstr>Questions?</vt:lpstr>
    </vt:vector>
  </TitlesOfParts>
  <Company>City of Abbotsford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Rhonda Livingstone</dc:creator>
  <cp:lastModifiedBy>Tracy Boudreau</cp:lastModifiedBy>
  <cp:revision>133</cp:revision>
  <cp:lastPrinted>2021-06-16T16:47:48Z</cp:lastPrinted>
  <dcterms:created xsi:type="dcterms:W3CDTF">2015-08-19T22:57:27Z</dcterms:created>
  <dcterms:modified xsi:type="dcterms:W3CDTF">2021-07-06T16:58:44Z</dcterms:modified>
</cp:coreProperties>
</file>